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6"/>
  </p:notesMasterIdLst>
  <p:sldIdLst>
    <p:sldId id="257" r:id="rId3"/>
    <p:sldId id="272" r:id="rId4"/>
    <p:sldId id="278" r:id="rId5"/>
    <p:sldId id="274" r:id="rId6"/>
    <p:sldId id="283" r:id="rId7"/>
    <p:sldId id="282" r:id="rId8"/>
    <p:sldId id="288" r:id="rId9"/>
    <p:sldId id="284" r:id="rId10"/>
    <p:sldId id="285" r:id="rId11"/>
    <p:sldId id="290" r:id="rId12"/>
    <p:sldId id="287" r:id="rId13"/>
    <p:sldId id="289" r:id="rId14"/>
    <p:sldId id="275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  <a:srgbClr val="80808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634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385C5F0-0448-4EEE-A1F6-8D54EF080EFC}" type="datetimeFigureOut">
              <a:rPr lang="fr-FR" smtClean="0"/>
              <a:t>31/10/2016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8B31D9C-E6B5-4AB8-98C6-ACF60B8D7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91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630932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494949"/>
                </a:solidFill>
                <a:latin typeface="Akzidenz Grotesk BE Light" pitchFamily="34" charset="0"/>
              </a:rPr>
              <a:t>06-10 </a:t>
            </a:r>
            <a:r>
              <a:rPr lang="fr-FR" b="1" dirty="0" err="1" smtClean="0">
                <a:solidFill>
                  <a:srgbClr val="494949"/>
                </a:solidFill>
                <a:latin typeface="Akzidenz Grotesk BE Light" pitchFamily="34" charset="0"/>
              </a:rPr>
              <a:t>Nov</a:t>
            </a:r>
            <a:r>
              <a:rPr lang="fr-FR" b="1" dirty="0" smtClean="0">
                <a:solidFill>
                  <a:srgbClr val="494949"/>
                </a:solidFill>
                <a:latin typeface="Akzidenz Grotesk BE Light" pitchFamily="34" charset="0"/>
              </a:rPr>
              <a:t> 2016 </a:t>
            </a:r>
            <a:r>
              <a:rPr lang="fr-FR" b="1" dirty="0" smtClean="0">
                <a:solidFill>
                  <a:srgbClr val="009EE0"/>
                </a:solidFill>
                <a:latin typeface="Akzidenz Grotesk BE Light" pitchFamily="34" charset="0"/>
              </a:rPr>
              <a:t>/ </a:t>
            </a:r>
            <a:r>
              <a:rPr lang="fr-FR" dirty="0" smtClean="0">
                <a:solidFill>
                  <a:srgbClr val="494949"/>
                </a:solidFill>
                <a:latin typeface="Akzidenz Grotesk BE Light" pitchFamily="34" charset="0"/>
              </a:rPr>
              <a:t>Paris</a:t>
            </a:r>
            <a:r>
              <a:rPr lang="fr-FR" dirty="0" smtClean="0">
                <a:solidFill>
                  <a:srgbClr val="FFFFFF"/>
                </a:solidFill>
                <a:latin typeface="Akzidenz Grotesk BE Light" pitchFamily="34" charset="0"/>
              </a:rPr>
              <a:t> </a:t>
            </a:r>
            <a:r>
              <a:rPr lang="fr-FR" b="1" dirty="0" smtClean="0">
                <a:solidFill>
                  <a:srgbClr val="009EE0"/>
                </a:solidFill>
                <a:latin typeface="Akzidenz Grotesk BE Light" pitchFamily="34" charset="0"/>
              </a:rPr>
              <a:t>/</a:t>
            </a:r>
            <a:r>
              <a:rPr lang="fr-FR" dirty="0" smtClean="0">
                <a:solidFill>
                  <a:srgbClr val="FFFFFF"/>
                </a:solidFill>
                <a:latin typeface="Akzidenz Grotesk BE Light" pitchFamily="34" charset="0"/>
              </a:rPr>
              <a:t> </a:t>
            </a:r>
            <a:r>
              <a:rPr lang="fr-FR" dirty="0" smtClean="0">
                <a:solidFill>
                  <a:srgbClr val="494949"/>
                </a:solidFill>
                <a:latin typeface="Akzidenz Grotesk BE Light" pitchFamily="34" charset="0"/>
              </a:rPr>
              <a:t>Porte de Versailles </a:t>
            </a:r>
            <a:r>
              <a:rPr lang="fr-FR" dirty="0" smtClean="0">
                <a:solidFill>
                  <a:srgbClr val="009EE0"/>
                </a:solidFill>
                <a:latin typeface="Akzidenz Grotesk BE Light" pitchFamily="34" charset="0"/>
              </a:rPr>
              <a:t>/</a:t>
            </a:r>
            <a:r>
              <a:rPr lang="fr-FR" dirty="0" smtClean="0">
                <a:solidFill>
                  <a:srgbClr val="000000"/>
                </a:solidFill>
                <a:latin typeface="Akzidenz Grotesk BE Light" pitchFamily="34" charset="0"/>
              </a:rPr>
              <a:t> </a:t>
            </a:r>
            <a:r>
              <a:rPr lang="fr-FR" dirty="0" smtClean="0">
                <a:solidFill>
                  <a:srgbClr val="494949"/>
                </a:solidFill>
                <a:latin typeface="Akzidenz Grotesk BE Light" pitchFamily="34" charset="0"/>
              </a:rPr>
              <a:t>France</a:t>
            </a:r>
            <a:endParaRPr lang="fr-FR" dirty="0">
              <a:solidFill>
                <a:srgbClr val="494949"/>
              </a:solidFill>
              <a:latin typeface="Akzidenz Grotesk BE Light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17040000">
            <a:off x="5440447" y="389287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Akzidenz Grotesk BE Bold" pitchFamily="34" charset="0"/>
              </a:rPr>
              <a:t>HOTEL &amp; RESTAURANT BUSINESS PLACE</a:t>
            </a:r>
            <a:endParaRPr lang="fr-FR" dirty="0">
              <a:solidFill>
                <a:schemeClr val="tx1"/>
              </a:solidFill>
              <a:latin typeface="Akzidenz Grotesk BE Bold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7332529" cy="56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9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B20D-B3DE-415A-B6BE-D7706F4C4F54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23728" y="2564904"/>
            <a:ext cx="3384376" cy="1656184"/>
          </a:xfrm>
        </p:spPr>
        <p:txBody>
          <a:bodyPr anchor="ctr">
            <a:normAutofit/>
          </a:bodyPr>
          <a:lstStyle>
            <a:lvl1pPr algn="ctr">
              <a:defRPr sz="3200" b="1" cap="all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Modifiez</a:t>
            </a:r>
            <a:br>
              <a:rPr lang="fr-FR" dirty="0" smtClean="0"/>
            </a:br>
            <a:r>
              <a:rPr lang="fr-FR" dirty="0" smtClean="0"/>
              <a:t>le style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37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B20D-B3DE-415A-B6BE-D7706F4C4F54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68960"/>
            <a:ext cx="9144000" cy="504055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63588" y="260648"/>
            <a:ext cx="74168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Akzidenz Grotesk BE" pitchFamily="34" charset="0"/>
              </a:rPr>
              <a:t>////////////////////////////////////////////////////////////////////////////////////////</a:t>
            </a:r>
          </a:p>
          <a:p>
            <a:r>
              <a:rPr lang="fr-FR" dirty="0" smtClean="0">
                <a:solidFill>
                  <a:schemeClr val="bg2"/>
                </a:solidFill>
                <a:latin typeface="Akzidenz Grotesk BE" pitchFamily="34" charset="0"/>
              </a:rPr>
              <a:t>///////////////////////		//////////////////////////////////////////////////////////	///////////////////////////////////////////////////////////////////////////////////////////////////////////////////////	//////////////////////////////////////////	////////////////////////////		//////////////////////////////////	///////////////////////////////////////////////////////////////////////////////////////////////////////////////////////////////////////////////////////////////////////////////////////////		////////////////////////////////////////////////////////////////	//////////////////////////////////////////////////////////////////////</a:t>
            </a:r>
          </a:p>
          <a:p>
            <a:endParaRPr lang="fr-FR" dirty="0" smtClean="0">
              <a:solidFill>
                <a:schemeClr val="bg2"/>
              </a:solidFill>
              <a:latin typeface="Akzidenz Grotesk BE" pitchFamily="34" charset="0"/>
            </a:endParaRPr>
          </a:p>
          <a:p>
            <a:endParaRPr lang="fr-FR" dirty="0" smtClean="0">
              <a:solidFill>
                <a:schemeClr val="bg2"/>
              </a:solidFill>
              <a:latin typeface="Akzidenz Grotesk BE" pitchFamily="34" charset="0"/>
            </a:endParaRPr>
          </a:p>
          <a:p>
            <a:endParaRPr lang="fr-FR" dirty="0" smtClean="0">
              <a:solidFill>
                <a:schemeClr val="bg2"/>
              </a:solidFill>
              <a:latin typeface="Akzidenz Grotesk BE" pitchFamily="34" charset="0"/>
            </a:endParaRPr>
          </a:p>
          <a:p>
            <a:endParaRPr lang="fr-FR" dirty="0" smtClean="0">
              <a:solidFill>
                <a:schemeClr val="bg2"/>
              </a:solidFill>
              <a:latin typeface="Akzidenz Grotesk BE" pitchFamily="34" charset="0"/>
            </a:endParaRPr>
          </a:p>
          <a:p>
            <a:r>
              <a:rPr lang="fr-FR" dirty="0" smtClean="0">
                <a:solidFill>
                  <a:schemeClr val="bg2"/>
                </a:solidFill>
                <a:latin typeface="Akzidenz Grotesk BE" pitchFamily="34" charset="0"/>
              </a:rPr>
              <a:t>///////////////////////////////////////////////////////////////////////////////////////////////////////	///////////////////////////////////		/////////////////////////////////	///////////////////////////////////////////////////////////////////////////////////////////////////////////////////////////////////////////////////////////////	//////////	//////////////////////////////////////////////////////////////////////////////////////////////////////////	///////////////////////////////////////////////	////////////////////////////////////////////////////////////////////////////////</a:t>
            </a:r>
          </a:p>
          <a:p>
            <a:r>
              <a:rPr lang="fr-FR" dirty="0" smtClean="0">
                <a:solidFill>
                  <a:schemeClr val="bg2"/>
                </a:solidFill>
                <a:latin typeface="Akzidenz Grotesk BE" pitchFamily="34" charset="0"/>
              </a:rPr>
              <a:t>/////////////////////////////////////////////////////////////////////////////////////////////////////////////////////////////////////////////////////////////////////////////////////</a:t>
            </a:r>
            <a:endParaRPr lang="fr-FR" dirty="0">
              <a:solidFill>
                <a:schemeClr val="bg2"/>
              </a:solidFill>
              <a:latin typeface="Akzidenz Grotesk B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8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B20D-B3DE-415A-B6BE-D7706F4C4F54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8585793" y="6193242"/>
            <a:ext cx="937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noProof="0" dirty="0" smtClean="0"/>
              <a:t>Pictures</a:t>
            </a:r>
            <a:r>
              <a:rPr lang="en-GB" sz="700" baseline="0" noProof="0" dirty="0" smtClean="0"/>
              <a:t> n</a:t>
            </a:r>
            <a:r>
              <a:rPr lang="en-GB" sz="700" noProof="0" dirty="0" smtClean="0"/>
              <a:t>on binding</a:t>
            </a:r>
            <a:endParaRPr lang="en-GB" sz="700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323528" y="6650517"/>
            <a:ext cx="3744540" cy="260648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 smtClean="0"/>
              <a:t>Pictures</a:t>
            </a:r>
            <a:r>
              <a:rPr lang="fr-FR" dirty="0" smtClean="0"/>
              <a:t> non </a:t>
            </a:r>
            <a:r>
              <a:rPr lang="fr-FR" dirty="0" err="1" smtClean="0"/>
              <a:t>binding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9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Pag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6EB-8307-4789-8767-6ACDE80690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97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24" y="1343952"/>
            <a:ext cx="4320000" cy="38852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67744" y="2130425"/>
            <a:ext cx="3960440" cy="237869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200" b="1" kern="1200" cap="all" dirty="0">
                <a:solidFill>
                  <a:schemeClr val="bg2"/>
                </a:solidFill>
                <a:latin typeface="Akzidenz Grotesk BE Bold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</a:t>
            </a:r>
            <a:br>
              <a:rPr lang="fr-FR" dirty="0" smtClean="0"/>
            </a:br>
            <a:r>
              <a:rPr lang="fr-FR" dirty="0" smtClean="0"/>
              <a:t>le 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3200" kern="12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Bold" pitchFamily="34" charset="0"/>
                <a:ea typeface="+mn-ea"/>
                <a:cs typeface="+mn-cs"/>
              </a:defRPr>
            </a:lvl1pPr>
          </a:lstStyle>
          <a:p>
            <a:fld id="{33C923F1-9D7C-40B8-BCAD-668B2980AA2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880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simple St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1800" kern="1200" dirty="0" smtClean="0">
                <a:solidFill>
                  <a:schemeClr val="tx1"/>
                </a:solidFill>
                <a:latin typeface="Akzidenz Grotesk BE Bold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fr-FR" sz="2000" kern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fr-FR" sz="1800" kern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fr-FR" sz="1800" kern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fr-FR" sz="1600" kern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fr-FR" sz="1600" kern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3200" kern="12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Bold" pitchFamily="34" charset="0"/>
                <a:ea typeface="+mn-ea"/>
                <a:cs typeface="+mn-cs"/>
              </a:defRPr>
            </a:lvl1pPr>
          </a:lstStyle>
          <a:p>
            <a:fld id="{33C923F1-9D7C-40B8-BCAD-668B2980AA2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85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65" y="3082950"/>
            <a:ext cx="9144000" cy="41805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000" kern="1200" dirty="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 Bold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23F1-9D7C-40B8-BCAD-668B2980AA2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 rot="17040000">
            <a:off x="8551701" y="33551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 BoldEx" pitchFamily="34" charset="0"/>
              </a:rPr>
              <a:t>#</a:t>
            </a:r>
            <a:r>
              <a:rPr lang="fr-FR" sz="1600" dirty="0" smtClean="0">
                <a:solidFill>
                  <a:schemeClr val="bg2"/>
                </a:solidFill>
                <a:latin typeface="Akzidenz Grotesk BE Bold" pitchFamily="34" charset="0"/>
              </a:rPr>
              <a:t>E</a:t>
            </a:r>
            <a:r>
              <a:rPr lang="fr-FR" sz="1600" dirty="0" smtClean="0">
                <a:solidFill>
                  <a:schemeClr val="bg2"/>
                </a:solidFill>
                <a:latin typeface="Akzidenz Grotesk BE" pitchFamily="34" charset="0"/>
              </a:rPr>
              <a:t>H</a:t>
            </a:r>
            <a:r>
              <a:rPr lang="fr-FR" sz="1600" dirty="0" smtClean="0">
                <a:solidFill>
                  <a:schemeClr val="bg2"/>
                </a:solidFill>
                <a:latin typeface="Akzidenz Grotesk BE Light" pitchFamily="34" charset="0"/>
              </a:rPr>
              <a:t>16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63588" y="260648"/>
            <a:ext cx="74168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Akzidenz Grotesk BE" pitchFamily="34" charset="0"/>
              </a:rPr>
              <a:t>////////////////////////////////////////////////////////////////////////////////////////</a:t>
            </a:r>
          </a:p>
          <a:p>
            <a:r>
              <a:rPr lang="fr-FR" dirty="0" smtClean="0">
                <a:solidFill>
                  <a:schemeClr val="bg2"/>
                </a:solidFill>
                <a:latin typeface="Akzidenz Grotesk BE" pitchFamily="34" charset="0"/>
              </a:rPr>
              <a:t>///////////////////////		//////////////////////////////////////////////////////////	///////////////////////////////////////////////////////////////////////////////////////////////////////////////////////	//////////////////////////////////////////	////////////////////////////		//////////////////////////////////	///////////////////////////////////////////////////////////////////////////////////////////////////////////////////////////////////////////////////////////////////////////////////////////		////////////////////////////////////////////////////////////////	//////////////////////////////////////////////////////////////////////</a:t>
            </a:r>
          </a:p>
          <a:p>
            <a:endParaRPr lang="fr-FR" dirty="0" smtClean="0">
              <a:solidFill>
                <a:schemeClr val="bg2"/>
              </a:solidFill>
              <a:latin typeface="Akzidenz Grotesk BE" pitchFamily="34" charset="0"/>
            </a:endParaRPr>
          </a:p>
          <a:p>
            <a:endParaRPr lang="fr-FR" dirty="0" smtClean="0">
              <a:solidFill>
                <a:schemeClr val="bg2"/>
              </a:solidFill>
              <a:latin typeface="Akzidenz Grotesk BE" pitchFamily="34" charset="0"/>
            </a:endParaRPr>
          </a:p>
          <a:p>
            <a:endParaRPr lang="fr-FR" dirty="0" smtClean="0">
              <a:solidFill>
                <a:schemeClr val="bg2"/>
              </a:solidFill>
              <a:latin typeface="Akzidenz Grotesk BE" pitchFamily="34" charset="0"/>
            </a:endParaRPr>
          </a:p>
          <a:p>
            <a:endParaRPr lang="fr-FR" dirty="0" smtClean="0">
              <a:solidFill>
                <a:schemeClr val="bg2"/>
              </a:solidFill>
              <a:latin typeface="Akzidenz Grotesk BE" pitchFamily="34" charset="0"/>
            </a:endParaRPr>
          </a:p>
          <a:p>
            <a:r>
              <a:rPr lang="fr-FR" dirty="0" smtClean="0">
                <a:solidFill>
                  <a:schemeClr val="bg2"/>
                </a:solidFill>
                <a:latin typeface="Akzidenz Grotesk BE" pitchFamily="34" charset="0"/>
              </a:rPr>
              <a:t>///////////////////////////////////////////////////////////////////////////////////////////////////////	///////////////////////////////////		/////////////////////////////////	///////////////////////////////////////////////////////////////////////////////////////////////////////////////////////////////////////////////////////////////	//////////	//////////////////////////////////////////////////////////////////////////////////////////////////////////	///////////////////////////////////////////////	////////////////////////////////////////////////////////////////////////////////</a:t>
            </a:r>
          </a:p>
          <a:p>
            <a:r>
              <a:rPr lang="fr-FR" dirty="0" smtClean="0">
                <a:solidFill>
                  <a:schemeClr val="bg2"/>
                </a:solidFill>
                <a:latin typeface="Akzidenz Grotesk BE" pitchFamily="34" charset="0"/>
              </a:rPr>
              <a:t>/////////////////////////////////////////////////////////////////////////////////////////////////////////////////////////////////////////////////////////////////////////////////////</a:t>
            </a:r>
            <a:endParaRPr lang="fr-FR" dirty="0">
              <a:solidFill>
                <a:schemeClr val="bg2"/>
              </a:solidFill>
              <a:latin typeface="Akzidenz Grotesk B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6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o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t="7774" r="2505" b="389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7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-1"/>
            <a:ext cx="9165497" cy="6874613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8467 w 9144000"/>
              <a:gd name="connsiteY0" fmla="*/ 6688667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8467 w 9144000"/>
              <a:gd name="connsiteY4" fmla="*/ 6688667 h 6858000"/>
              <a:gd name="connsiteX0" fmla="*/ 8467 w 9144000"/>
              <a:gd name="connsiteY0" fmla="*/ 6688667 h 6858000"/>
              <a:gd name="connsiteX1" fmla="*/ 2159000 w 9144000"/>
              <a:gd name="connsiteY1" fmla="*/ 5113867 h 6858000"/>
              <a:gd name="connsiteX2" fmla="*/ 9144000 w 9144000"/>
              <a:gd name="connsiteY2" fmla="*/ 0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8467 w 9144000"/>
              <a:gd name="connsiteY5" fmla="*/ 6688667 h 6858000"/>
              <a:gd name="connsiteX0" fmla="*/ 8467 w 9144000"/>
              <a:gd name="connsiteY0" fmla="*/ 6688667 h 6858000"/>
              <a:gd name="connsiteX1" fmla="*/ 7518400 w 9144000"/>
              <a:gd name="connsiteY1" fmla="*/ 6620934 h 6858000"/>
              <a:gd name="connsiteX2" fmla="*/ 9144000 w 9144000"/>
              <a:gd name="connsiteY2" fmla="*/ 0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8467 w 9144000"/>
              <a:gd name="connsiteY5" fmla="*/ 6688667 h 6858000"/>
              <a:gd name="connsiteX0" fmla="*/ 8467 w 9144000"/>
              <a:gd name="connsiteY0" fmla="*/ 6688667 h 6858000"/>
              <a:gd name="connsiteX1" fmla="*/ 7315200 w 9144000"/>
              <a:gd name="connsiteY1" fmla="*/ 6688668 h 6858000"/>
              <a:gd name="connsiteX2" fmla="*/ 9144000 w 9144000"/>
              <a:gd name="connsiteY2" fmla="*/ 0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8467 w 9144000"/>
              <a:gd name="connsiteY5" fmla="*/ 6688667 h 6858000"/>
              <a:gd name="connsiteX0" fmla="*/ 8467 w 9144000"/>
              <a:gd name="connsiteY0" fmla="*/ 6688667 h 6858000"/>
              <a:gd name="connsiteX1" fmla="*/ 7315200 w 9144000"/>
              <a:gd name="connsiteY1" fmla="*/ 6688668 h 6858000"/>
              <a:gd name="connsiteX2" fmla="*/ 7696200 w 9144000"/>
              <a:gd name="connsiteY2" fmla="*/ 5274733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8467 w 9144000"/>
              <a:gd name="connsiteY6" fmla="*/ 6688667 h 6858000"/>
              <a:gd name="connsiteX0" fmla="*/ 8467 w 9144000"/>
              <a:gd name="connsiteY0" fmla="*/ 6688667 h 6858000"/>
              <a:gd name="connsiteX1" fmla="*/ 7315200 w 9144000"/>
              <a:gd name="connsiteY1" fmla="*/ 6688668 h 6858000"/>
              <a:gd name="connsiteX2" fmla="*/ 8983133 w 9144000"/>
              <a:gd name="connsiteY2" fmla="*/ 8467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8467 w 9144000"/>
              <a:gd name="connsiteY6" fmla="*/ 6688667 h 6858000"/>
              <a:gd name="connsiteX0" fmla="*/ 8467 w 9144000"/>
              <a:gd name="connsiteY0" fmla="*/ 6697133 h 6866466"/>
              <a:gd name="connsiteX1" fmla="*/ 7315200 w 9144000"/>
              <a:gd name="connsiteY1" fmla="*/ 6697134 h 6866466"/>
              <a:gd name="connsiteX2" fmla="*/ 8991600 w 9144000"/>
              <a:gd name="connsiteY2" fmla="*/ 0 h 6866466"/>
              <a:gd name="connsiteX3" fmla="*/ 9144000 w 9144000"/>
              <a:gd name="connsiteY3" fmla="*/ 8466 h 6866466"/>
              <a:gd name="connsiteX4" fmla="*/ 9144000 w 9144000"/>
              <a:gd name="connsiteY4" fmla="*/ 6866466 h 6866466"/>
              <a:gd name="connsiteX5" fmla="*/ 0 w 9144000"/>
              <a:gd name="connsiteY5" fmla="*/ 6866466 h 6866466"/>
              <a:gd name="connsiteX6" fmla="*/ 8467 w 9144000"/>
              <a:gd name="connsiteY6" fmla="*/ 6697133 h 6866466"/>
              <a:gd name="connsiteX0" fmla="*/ 8467 w 9144000"/>
              <a:gd name="connsiteY0" fmla="*/ 6697133 h 6891866"/>
              <a:gd name="connsiteX1" fmla="*/ 7315200 w 9144000"/>
              <a:gd name="connsiteY1" fmla="*/ 6697134 h 6891866"/>
              <a:gd name="connsiteX2" fmla="*/ 8991600 w 9144000"/>
              <a:gd name="connsiteY2" fmla="*/ 0 h 6891866"/>
              <a:gd name="connsiteX3" fmla="*/ 9144000 w 9144000"/>
              <a:gd name="connsiteY3" fmla="*/ 8466 h 6891866"/>
              <a:gd name="connsiteX4" fmla="*/ 9144000 w 9144000"/>
              <a:gd name="connsiteY4" fmla="*/ 6891866 h 6891866"/>
              <a:gd name="connsiteX5" fmla="*/ 0 w 9144000"/>
              <a:gd name="connsiteY5" fmla="*/ 6866466 h 6891866"/>
              <a:gd name="connsiteX6" fmla="*/ 8467 w 9144000"/>
              <a:gd name="connsiteY6" fmla="*/ 6697133 h 6891866"/>
              <a:gd name="connsiteX0" fmla="*/ 8467 w 9144000"/>
              <a:gd name="connsiteY0" fmla="*/ 6697133 h 6891866"/>
              <a:gd name="connsiteX1" fmla="*/ 7315200 w 9144000"/>
              <a:gd name="connsiteY1" fmla="*/ 6697134 h 6891866"/>
              <a:gd name="connsiteX2" fmla="*/ 8991600 w 9144000"/>
              <a:gd name="connsiteY2" fmla="*/ 0 h 6891866"/>
              <a:gd name="connsiteX3" fmla="*/ 9144000 w 9144000"/>
              <a:gd name="connsiteY3" fmla="*/ 8466 h 6891866"/>
              <a:gd name="connsiteX4" fmla="*/ 9144000 w 9144000"/>
              <a:gd name="connsiteY4" fmla="*/ 6891866 h 6891866"/>
              <a:gd name="connsiteX5" fmla="*/ 0 w 9144000"/>
              <a:gd name="connsiteY5" fmla="*/ 6866466 h 6891866"/>
              <a:gd name="connsiteX6" fmla="*/ 8467 w 9144000"/>
              <a:gd name="connsiteY6" fmla="*/ 6697133 h 6891866"/>
              <a:gd name="connsiteX0" fmla="*/ 0 w 9160933"/>
              <a:gd name="connsiteY0" fmla="*/ 6705600 h 6891866"/>
              <a:gd name="connsiteX1" fmla="*/ 7332133 w 9160933"/>
              <a:gd name="connsiteY1" fmla="*/ 6697134 h 6891866"/>
              <a:gd name="connsiteX2" fmla="*/ 9008533 w 9160933"/>
              <a:gd name="connsiteY2" fmla="*/ 0 h 6891866"/>
              <a:gd name="connsiteX3" fmla="*/ 9160933 w 9160933"/>
              <a:gd name="connsiteY3" fmla="*/ 8466 h 6891866"/>
              <a:gd name="connsiteX4" fmla="*/ 9160933 w 9160933"/>
              <a:gd name="connsiteY4" fmla="*/ 6891866 h 6891866"/>
              <a:gd name="connsiteX5" fmla="*/ 16933 w 9160933"/>
              <a:gd name="connsiteY5" fmla="*/ 6866466 h 6891866"/>
              <a:gd name="connsiteX6" fmla="*/ 0 w 9160933"/>
              <a:gd name="connsiteY6" fmla="*/ 6705600 h 6891866"/>
              <a:gd name="connsiteX0" fmla="*/ 0 w 9144000"/>
              <a:gd name="connsiteY0" fmla="*/ 6714066 h 6891866"/>
              <a:gd name="connsiteX1" fmla="*/ 7315200 w 9144000"/>
              <a:gd name="connsiteY1" fmla="*/ 6697134 h 6891866"/>
              <a:gd name="connsiteX2" fmla="*/ 8991600 w 9144000"/>
              <a:gd name="connsiteY2" fmla="*/ 0 h 6891866"/>
              <a:gd name="connsiteX3" fmla="*/ 9144000 w 9144000"/>
              <a:gd name="connsiteY3" fmla="*/ 8466 h 6891866"/>
              <a:gd name="connsiteX4" fmla="*/ 9144000 w 9144000"/>
              <a:gd name="connsiteY4" fmla="*/ 6891866 h 6891866"/>
              <a:gd name="connsiteX5" fmla="*/ 0 w 9144000"/>
              <a:gd name="connsiteY5" fmla="*/ 6866466 h 6891866"/>
              <a:gd name="connsiteX6" fmla="*/ 0 w 9144000"/>
              <a:gd name="connsiteY6" fmla="*/ 6714066 h 6891866"/>
              <a:gd name="connsiteX0" fmla="*/ 0 w 9144000"/>
              <a:gd name="connsiteY0" fmla="*/ 6746543 h 6924343"/>
              <a:gd name="connsiteX1" fmla="*/ 7315200 w 9144000"/>
              <a:gd name="connsiteY1" fmla="*/ 6729611 h 6924343"/>
              <a:gd name="connsiteX2" fmla="*/ 8991600 w 9144000"/>
              <a:gd name="connsiteY2" fmla="*/ 32477 h 6924343"/>
              <a:gd name="connsiteX3" fmla="*/ 9130352 w 9144000"/>
              <a:gd name="connsiteY3" fmla="*/ 0 h 6924343"/>
              <a:gd name="connsiteX4" fmla="*/ 9144000 w 9144000"/>
              <a:gd name="connsiteY4" fmla="*/ 6924343 h 6924343"/>
              <a:gd name="connsiteX5" fmla="*/ 0 w 9144000"/>
              <a:gd name="connsiteY5" fmla="*/ 6898943 h 6924343"/>
              <a:gd name="connsiteX6" fmla="*/ 0 w 9144000"/>
              <a:gd name="connsiteY6" fmla="*/ 6746543 h 6924343"/>
              <a:gd name="connsiteX0" fmla="*/ 0 w 9148604"/>
              <a:gd name="connsiteY0" fmla="*/ 6720663 h 6898463"/>
              <a:gd name="connsiteX1" fmla="*/ 7315200 w 9148604"/>
              <a:gd name="connsiteY1" fmla="*/ 6703731 h 6898463"/>
              <a:gd name="connsiteX2" fmla="*/ 8991600 w 9148604"/>
              <a:gd name="connsiteY2" fmla="*/ 6597 h 6898463"/>
              <a:gd name="connsiteX3" fmla="*/ 9147604 w 9148604"/>
              <a:gd name="connsiteY3" fmla="*/ 0 h 6898463"/>
              <a:gd name="connsiteX4" fmla="*/ 9144000 w 9148604"/>
              <a:gd name="connsiteY4" fmla="*/ 6898463 h 6898463"/>
              <a:gd name="connsiteX5" fmla="*/ 0 w 9148604"/>
              <a:gd name="connsiteY5" fmla="*/ 6873063 h 6898463"/>
              <a:gd name="connsiteX6" fmla="*/ 0 w 9148604"/>
              <a:gd name="connsiteY6" fmla="*/ 6720663 h 6898463"/>
              <a:gd name="connsiteX0" fmla="*/ 0 w 9156870"/>
              <a:gd name="connsiteY0" fmla="*/ 6714066 h 6891866"/>
              <a:gd name="connsiteX1" fmla="*/ 7315200 w 9156870"/>
              <a:gd name="connsiteY1" fmla="*/ 6697134 h 6891866"/>
              <a:gd name="connsiteX2" fmla="*/ 8991600 w 9156870"/>
              <a:gd name="connsiteY2" fmla="*/ 0 h 6891866"/>
              <a:gd name="connsiteX3" fmla="*/ 9156230 w 9156870"/>
              <a:gd name="connsiteY3" fmla="*/ 10656 h 6891866"/>
              <a:gd name="connsiteX4" fmla="*/ 9144000 w 9156870"/>
              <a:gd name="connsiteY4" fmla="*/ 6891866 h 6891866"/>
              <a:gd name="connsiteX5" fmla="*/ 0 w 9156870"/>
              <a:gd name="connsiteY5" fmla="*/ 6866466 h 6891866"/>
              <a:gd name="connsiteX6" fmla="*/ 0 w 9156870"/>
              <a:gd name="connsiteY6" fmla="*/ 6714066 h 6891866"/>
              <a:gd name="connsiteX0" fmla="*/ 0 w 9165328"/>
              <a:gd name="connsiteY0" fmla="*/ 6714066 h 6891866"/>
              <a:gd name="connsiteX1" fmla="*/ 7315200 w 9165328"/>
              <a:gd name="connsiteY1" fmla="*/ 6697134 h 6891866"/>
              <a:gd name="connsiteX2" fmla="*/ 8991600 w 9165328"/>
              <a:gd name="connsiteY2" fmla="*/ 0 h 6891866"/>
              <a:gd name="connsiteX3" fmla="*/ 9164857 w 9165328"/>
              <a:gd name="connsiteY3" fmla="*/ 2030 h 6891866"/>
              <a:gd name="connsiteX4" fmla="*/ 9144000 w 9165328"/>
              <a:gd name="connsiteY4" fmla="*/ 6891866 h 6891866"/>
              <a:gd name="connsiteX5" fmla="*/ 0 w 9165328"/>
              <a:gd name="connsiteY5" fmla="*/ 6866466 h 6891866"/>
              <a:gd name="connsiteX6" fmla="*/ 0 w 9165328"/>
              <a:gd name="connsiteY6" fmla="*/ 6714066 h 6891866"/>
              <a:gd name="connsiteX0" fmla="*/ 0 w 9165497"/>
              <a:gd name="connsiteY0" fmla="*/ 6714066 h 6874613"/>
              <a:gd name="connsiteX1" fmla="*/ 7315200 w 9165497"/>
              <a:gd name="connsiteY1" fmla="*/ 6697134 h 6874613"/>
              <a:gd name="connsiteX2" fmla="*/ 8991600 w 9165497"/>
              <a:gd name="connsiteY2" fmla="*/ 0 h 6874613"/>
              <a:gd name="connsiteX3" fmla="*/ 9164857 w 9165497"/>
              <a:gd name="connsiteY3" fmla="*/ 2030 h 6874613"/>
              <a:gd name="connsiteX4" fmla="*/ 9152626 w 9165497"/>
              <a:gd name="connsiteY4" fmla="*/ 6874613 h 6874613"/>
              <a:gd name="connsiteX5" fmla="*/ 0 w 9165497"/>
              <a:gd name="connsiteY5" fmla="*/ 6866466 h 6874613"/>
              <a:gd name="connsiteX6" fmla="*/ 0 w 9165497"/>
              <a:gd name="connsiteY6" fmla="*/ 6714066 h 68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497" h="6874613">
                <a:moveTo>
                  <a:pt x="0" y="6714066"/>
                </a:moveTo>
                <a:lnTo>
                  <a:pt x="7315200" y="6697134"/>
                </a:lnTo>
                <a:lnTo>
                  <a:pt x="8991600" y="0"/>
                </a:lnTo>
                <a:lnTo>
                  <a:pt x="9164857" y="2030"/>
                </a:lnTo>
                <a:cubicBezTo>
                  <a:pt x="9169406" y="2310144"/>
                  <a:pt x="9148077" y="4566499"/>
                  <a:pt x="9152626" y="6874613"/>
                </a:cubicBezTo>
                <a:lnTo>
                  <a:pt x="0" y="6866466"/>
                </a:lnTo>
                <a:lnTo>
                  <a:pt x="0" y="67140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72008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 rot="17040000">
            <a:off x="6216440" y="4924657"/>
            <a:ext cx="3310235" cy="335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416" y="6336703"/>
            <a:ext cx="827584" cy="5486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Bold" pitchFamily="34" charset="0"/>
              </a:defRPr>
            </a:lvl1pPr>
          </a:lstStyle>
          <a:p>
            <a:fld id="{15EFB20D-B3DE-415A-B6BE-D7706F4C4F5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7040000">
            <a:off x="8551701" y="33551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 BoldEx" pitchFamily="34" charset="0"/>
              </a:rPr>
              <a:t>#</a:t>
            </a:r>
            <a:r>
              <a:rPr lang="fr-FR" sz="1600" dirty="0" smtClean="0">
                <a:solidFill>
                  <a:schemeClr val="bg2"/>
                </a:solidFill>
                <a:latin typeface="Akzidenz Grotesk BE Bold" pitchFamily="34" charset="0"/>
              </a:rPr>
              <a:t>E</a:t>
            </a:r>
            <a:r>
              <a:rPr lang="fr-FR" sz="1600" dirty="0" smtClean="0">
                <a:solidFill>
                  <a:schemeClr val="bg2"/>
                </a:solidFill>
                <a:latin typeface="Akzidenz Grotesk BE" pitchFamily="34" charset="0"/>
              </a:rPr>
              <a:t>H</a:t>
            </a:r>
            <a:r>
              <a:rPr lang="fr-FR" sz="1600" dirty="0" smtClean="0">
                <a:solidFill>
                  <a:schemeClr val="bg2"/>
                </a:solidFill>
                <a:latin typeface="Akzidenz Grotesk BE Light" pitchFamily="34" charset="0"/>
              </a:rPr>
              <a:t>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87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kzidenz Grotesk BE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2000" kern="1200">
          <a:solidFill>
            <a:schemeClr val="accent2">
              <a:lumMod val="75000"/>
              <a:lumOff val="25000"/>
            </a:schemeClr>
          </a:solidFill>
          <a:latin typeface="Akzidenz Grotesk B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>
            <a:lumMod val="75000"/>
            <a:lumOff val="25000"/>
          </a:schemeClr>
        </a:buClr>
        <a:buSzPct val="125000"/>
        <a:buFont typeface="Symbol" panose="05050102010706020507" pitchFamily="18" charset="2"/>
        <a:buChar char="/"/>
        <a:defRPr sz="1800" kern="1200">
          <a:solidFill>
            <a:schemeClr val="tx2"/>
          </a:solidFill>
          <a:latin typeface="Akzidenz Grotesk B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125000"/>
        <a:buFont typeface="Symbol" panose="05050102010706020507" pitchFamily="18" charset="2"/>
        <a:buChar char="/"/>
        <a:defRPr sz="1800" kern="1200">
          <a:solidFill>
            <a:schemeClr val="accent2">
              <a:lumMod val="75000"/>
              <a:lumOff val="25000"/>
            </a:schemeClr>
          </a:solidFill>
          <a:latin typeface="Akzidenz Grotesk B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accent2">
              <a:lumMod val="75000"/>
              <a:lumOff val="25000"/>
            </a:schemeClr>
          </a:solidFill>
          <a:latin typeface="Akzidenz Grotesk B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accent2">
              <a:lumMod val="75000"/>
              <a:lumOff val="25000"/>
            </a:schemeClr>
          </a:solidFill>
          <a:latin typeface="Akzidenz Grotesk B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52627" cy="6866466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8467 w 9144000"/>
              <a:gd name="connsiteY0" fmla="*/ 6688667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8467 w 9144000"/>
              <a:gd name="connsiteY4" fmla="*/ 6688667 h 6858000"/>
              <a:gd name="connsiteX0" fmla="*/ 8467 w 9144000"/>
              <a:gd name="connsiteY0" fmla="*/ 6688667 h 6858000"/>
              <a:gd name="connsiteX1" fmla="*/ 2159000 w 9144000"/>
              <a:gd name="connsiteY1" fmla="*/ 5113867 h 6858000"/>
              <a:gd name="connsiteX2" fmla="*/ 9144000 w 9144000"/>
              <a:gd name="connsiteY2" fmla="*/ 0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8467 w 9144000"/>
              <a:gd name="connsiteY5" fmla="*/ 6688667 h 6858000"/>
              <a:gd name="connsiteX0" fmla="*/ 8467 w 9144000"/>
              <a:gd name="connsiteY0" fmla="*/ 6688667 h 6858000"/>
              <a:gd name="connsiteX1" fmla="*/ 7518400 w 9144000"/>
              <a:gd name="connsiteY1" fmla="*/ 6620934 h 6858000"/>
              <a:gd name="connsiteX2" fmla="*/ 9144000 w 9144000"/>
              <a:gd name="connsiteY2" fmla="*/ 0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8467 w 9144000"/>
              <a:gd name="connsiteY5" fmla="*/ 6688667 h 6858000"/>
              <a:gd name="connsiteX0" fmla="*/ 8467 w 9144000"/>
              <a:gd name="connsiteY0" fmla="*/ 6688667 h 6858000"/>
              <a:gd name="connsiteX1" fmla="*/ 7315200 w 9144000"/>
              <a:gd name="connsiteY1" fmla="*/ 6688668 h 6858000"/>
              <a:gd name="connsiteX2" fmla="*/ 9144000 w 9144000"/>
              <a:gd name="connsiteY2" fmla="*/ 0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8467 w 9144000"/>
              <a:gd name="connsiteY5" fmla="*/ 6688667 h 6858000"/>
              <a:gd name="connsiteX0" fmla="*/ 8467 w 9144000"/>
              <a:gd name="connsiteY0" fmla="*/ 6688667 h 6858000"/>
              <a:gd name="connsiteX1" fmla="*/ 7315200 w 9144000"/>
              <a:gd name="connsiteY1" fmla="*/ 6688668 h 6858000"/>
              <a:gd name="connsiteX2" fmla="*/ 7696200 w 9144000"/>
              <a:gd name="connsiteY2" fmla="*/ 5274733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8467 w 9144000"/>
              <a:gd name="connsiteY6" fmla="*/ 6688667 h 6858000"/>
              <a:gd name="connsiteX0" fmla="*/ 8467 w 9144000"/>
              <a:gd name="connsiteY0" fmla="*/ 6688667 h 6858000"/>
              <a:gd name="connsiteX1" fmla="*/ 7315200 w 9144000"/>
              <a:gd name="connsiteY1" fmla="*/ 6688668 h 6858000"/>
              <a:gd name="connsiteX2" fmla="*/ 8983133 w 9144000"/>
              <a:gd name="connsiteY2" fmla="*/ 8467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8467 w 9144000"/>
              <a:gd name="connsiteY6" fmla="*/ 6688667 h 6858000"/>
              <a:gd name="connsiteX0" fmla="*/ 8467 w 9144000"/>
              <a:gd name="connsiteY0" fmla="*/ 6697133 h 6866466"/>
              <a:gd name="connsiteX1" fmla="*/ 7315200 w 9144000"/>
              <a:gd name="connsiteY1" fmla="*/ 6697134 h 6866466"/>
              <a:gd name="connsiteX2" fmla="*/ 8991600 w 9144000"/>
              <a:gd name="connsiteY2" fmla="*/ 0 h 6866466"/>
              <a:gd name="connsiteX3" fmla="*/ 9144000 w 9144000"/>
              <a:gd name="connsiteY3" fmla="*/ 8466 h 6866466"/>
              <a:gd name="connsiteX4" fmla="*/ 9144000 w 9144000"/>
              <a:gd name="connsiteY4" fmla="*/ 6866466 h 6866466"/>
              <a:gd name="connsiteX5" fmla="*/ 0 w 9144000"/>
              <a:gd name="connsiteY5" fmla="*/ 6866466 h 6866466"/>
              <a:gd name="connsiteX6" fmla="*/ 8467 w 9144000"/>
              <a:gd name="connsiteY6" fmla="*/ 6697133 h 6866466"/>
              <a:gd name="connsiteX0" fmla="*/ 8467 w 9144000"/>
              <a:gd name="connsiteY0" fmla="*/ 6697133 h 6891866"/>
              <a:gd name="connsiteX1" fmla="*/ 7315200 w 9144000"/>
              <a:gd name="connsiteY1" fmla="*/ 6697134 h 6891866"/>
              <a:gd name="connsiteX2" fmla="*/ 8991600 w 9144000"/>
              <a:gd name="connsiteY2" fmla="*/ 0 h 6891866"/>
              <a:gd name="connsiteX3" fmla="*/ 9144000 w 9144000"/>
              <a:gd name="connsiteY3" fmla="*/ 8466 h 6891866"/>
              <a:gd name="connsiteX4" fmla="*/ 9144000 w 9144000"/>
              <a:gd name="connsiteY4" fmla="*/ 6891866 h 6891866"/>
              <a:gd name="connsiteX5" fmla="*/ 0 w 9144000"/>
              <a:gd name="connsiteY5" fmla="*/ 6866466 h 6891866"/>
              <a:gd name="connsiteX6" fmla="*/ 8467 w 9144000"/>
              <a:gd name="connsiteY6" fmla="*/ 6697133 h 6891866"/>
              <a:gd name="connsiteX0" fmla="*/ 8467 w 9144000"/>
              <a:gd name="connsiteY0" fmla="*/ 6697133 h 6891866"/>
              <a:gd name="connsiteX1" fmla="*/ 7315200 w 9144000"/>
              <a:gd name="connsiteY1" fmla="*/ 6697134 h 6891866"/>
              <a:gd name="connsiteX2" fmla="*/ 8991600 w 9144000"/>
              <a:gd name="connsiteY2" fmla="*/ 0 h 6891866"/>
              <a:gd name="connsiteX3" fmla="*/ 9144000 w 9144000"/>
              <a:gd name="connsiteY3" fmla="*/ 8466 h 6891866"/>
              <a:gd name="connsiteX4" fmla="*/ 9144000 w 9144000"/>
              <a:gd name="connsiteY4" fmla="*/ 6891866 h 6891866"/>
              <a:gd name="connsiteX5" fmla="*/ 0 w 9144000"/>
              <a:gd name="connsiteY5" fmla="*/ 6866466 h 6891866"/>
              <a:gd name="connsiteX6" fmla="*/ 8467 w 9144000"/>
              <a:gd name="connsiteY6" fmla="*/ 6697133 h 6891866"/>
              <a:gd name="connsiteX0" fmla="*/ 0 w 9160933"/>
              <a:gd name="connsiteY0" fmla="*/ 6705600 h 6891866"/>
              <a:gd name="connsiteX1" fmla="*/ 7332133 w 9160933"/>
              <a:gd name="connsiteY1" fmla="*/ 6697134 h 6891866"/>
              <a:gd name="connsiteX2" fmla="*/ 9008533 w 9160933"/>
              <a:gd name="connsiteY2" fmla="*/ 0 h 6891866"/>
              <a:gd name="connsiteX3" fmla="*/ 9160933 w 9160933"/>
              <a:gd name="connsiteY3" fmla="*/ 8466 h 6891866"/>
              <a:gd name="connsiteX4" fmla="*/ 9160933 w 9160933"/>
              <a:gd name="connsiteY4" fmla="*/ 6891866 h 6891866"/>
              <a:gd name="connsiteX5" fmla="*/ 16933 w 9160933"/>
              <a:gd name="connsiteY5" fmla="*/ 6866466 h 6891866"/>
              <a:gd name="connsiteX6" fmla="*/ 0 w 9160933"/>
              <a:gd name="connsiteY6" fmla="*/ 6705600 h 6891866"/>
              <a:gd name="connsiteX0" fmla="*/ 0 w 9144000"/>
              <a:gd name="connsiteY0" fmla="*/ 6714066 h 6891866"/>
              <a:gd name="connsiteX1" fmla="*/ 7315200 w 9144000"/>
              <a:gd name="connsiteY1" fmla="*/ 6697134 h 6891866"/>
              <a:gd name="connsiteX2" fmla="*/ 8991600 w 9144000"/>
              <a:gd name="connsiteY2" fmla="*/ 0 h 6891866"/>
              <a:gd name="connsiteX3" fmla="*/ 9144000 w 9144000"/>
              <a:gd name="connsiteY3" fmla="*/ 8466 h 6891866"/>
              <a:gd name="connsiteX4" fmla="*/ 9144000 w 9144000"/>
              <a:gd name="connsiteY4" fmla="*/ 6891866 h 6891866"/>
              <a:gd name="connsiteX5" fmla="*/ 0 w 9144000"/>
              <a:gd name="connsiteY5" fmla="*/ 6866466 h 6891866"/>
              <a:gd name="connsiteX6" fmla="*/ 0 w 9144000"/>
              <a:gd name="connsiteY6" fmla="*/ 6714066 h 6891866"/>
              <a:gd name="connsiteX0" fmla="*/ 0 w 9144000"/>
              <a:gd name="connsiteY0" fmla="*/ 6746543 h 6924343"/>
              <a:gd name="connsiteX1" fmla="*/ 7315200 w 9144000"/>
              <a:gd name="connsiteY1" fmla="*/ 6729611 h 6924343"/>
              <a:gd name="connsiteX2" fmla="*/ 8991600 w 9144000"/>
              <a:gd name="connsiteY2" fmla="*/ 32477 h 6924343"/>
              <a:gd name="connsiteX3" fmla="*/ 9130352 w 9144000"/>
              <a:gd name="connsiteY3" fmla="*/ 0 h 6924343"/>
              <a:gd name="connsiteX4" fmla="*/ 9144000 w 9144000"/>
              <a:gd name="connsiteY4" fmla="*/ 6924343 h 6924343"/>
              <a:gd name="connsiteX5" fmla="*/ 0 w 9144000"/>
              <a:gd name="connsiteY5" fmla="*/ 6898943 h 6924343"/>
              <a:gd name="connsiteX6" fmla="*/ 0 w 9144000"/>
              <a:gd name="connsiteY6" fmla="*/ 6746543 h 6924343"/>
              <a:gd name="connsiteX0" fmla="*/ 0 w 9148604"/>
              <a:gd name="connsiteY0" fmla="*/ 6720663 h 6898463"/>
              <a:gd name="connsiteX1" fmla="*/ 7315200 w 9148604"/>
              <a:gd name="connsiteY1" fmla="*/ 6703731 h 6898463"/>
              <a:gd name="connsiteX2" fmla="*/ 8991600 w 9148604"/>
              <a:gd name="connsiteY2" fmla="*/ 6597 h 6898463"/>
              <a:gd name="connsiteX3" fmla="*/ 9147604 w 9148604"/>
              <a:gd name="connsiteY3" fmla="*/ 0 h 6898463"/>
              <a:gd name="connsiteX4" fmla="*/ 9144000 w 9148604"/>
              <a:gd name="connsiteY4" fmla="*/ 6898463 h 6898463"/>
              <a:gd name="connsiteX5" fmla="*/ 0 w 9148604"/>
              <a:gd name="connsiteY5" fmla="*/ 6873063 h 6898463"/>
              <a:gd name="connsiteX6" fmla="*/ 0 w 9148604"/>
              <a:gd name="connsiteY6" fmla="*/ 6720663 h 6898463"/>
              <a:gd name="connsiteX0" fmla="*/ 0 w 9156870"/>
              <a:gd name="connsiteY0" fmla="*/ 6714066 h 6891866"/>
              <a:gd name="connsiteX1" fmla="*/ 7315200 w 9156870"/>
              <a:gd name="connsiteY1" fmla="*/ 6697134 h 6891866"/>
              <a:gd name="connsiteX2" fmla="*/ 8991600 w 9156870"/>
              <a:gd name="connsiteY2" fmla="*/ 0 h 6891866"/>
              <a:gd name="connsiteX3" fmla="*/ 9156230 w 9156870"/>
              <a:gd name="connsiteY3" fmla="*/ 10656 h 6891866"/>
              <a:gd name="connsiteX4" fmla="*/ 9144000 w 9156870"/>
              <a:gd name="connsiteY4" fmla="*/ 6891866 h 6891866"/>
              <a:gd name="connsiteX5" fmla="*/ 0 w 9156870"/>
              <a:gd name="connsiteY5" fmla="*/ 6866466 h 6891866"/>
              <a:gd name="connsiteX6" fmla="*/ 0 w 9156870"/>
              <a:gd name="connsiteY6" fmla="*/ 6714066 h 6891866"/>
              <a:gd name="connsiteX0" fmla="*/ 0 w 9165328"/>
              <a:gd name="connsiteY0" fmla="*/ 6714066 h 6891866"/>
              <a:gd name="connsiteX1" fmla="*/ 7315200 w 9165328"/>
              <a:gd name="connsiteY1" fmla="*/ 6697134 h 6891866"/>
              <a:gd name="connsiteX2" fmla="*/ 8991600 w 9165328"/>
              <a:gd name="connsiteY2" fmla="*/ 0 h 6891866"/>
              <a:gd name="connsiteX3" fmla="*/ 9164857 w 9165328"/>
              <a:gd name="connsiteY3" fmla="*/ 2030 h 6891866"/>
              <a:gd name="connsiteX4" fmla="*/ 9144000 w 9165328"/>
              <a:gd name="connsiteY4" fmla="*/ 6891866 h 6891866"/>
              <a:gd name="connsiteX5" fmla="*/ 0 w 9165328"/>
              <a:gd name="connsiteY5" fmla="*/ 6866466 h 6891866"/>
              <a:gd name="connsiteX6" fmla="*/ 0 w 9165328"/>
              <a:gd name="connsiteY6" fmla="*/ 6714066 h 6891866"/>
              <a:gd name="connsiteX0" fmla="*/ 0 w 9144000"/>
              <a:gd name="connsiteY0" fmla="*/ 6714066 h 6891866"/>
              <a:gd name="connsiteX1" fmla="*/ 7315200 w 9144000"/>
              <a:gd name="connsiteY1" fmla="*/ 6697134 h 6891866"/>
              <a:gd name="connsiteX2" fmla="*/ 8991600 w 9144000"/>
              <a:gd name="connsiteY2" fmla="*/ 0 h 6891866"/>
              <a:gd name="connsiteX3" fmla="*/ 9138978 w 9144000"/>
              <a:gd name="connsiteY3" fmla="*/ 2030 h 6891866"/>
              <a:gd name="connsiteX4" fmla="*/ 9144000 w 9144000"/>
              <a:gd name="connsiteY4" fmla="*/ 6891866 h 6891866"/>
              <a:gd name="connsiteX5" fmla="*/ 0 w 9144000"/>
              <a:gd name="connsiteY5" fmla="*/ 6866466 h 6891866"/>
              <a:gd name="connsiteX6" fmla="*/ 0 w 9144000"/>
              <a:gd name="connsiteY6" fmla="*/ 6714066 h 6891866"/>
              <a:gd name="connsiteX0" fmla="*/ 0 w 9139978"/>
              <a:gd name="connsiteY0" fmla="*/ 6714066 h 6866466"/>
              <a:gd name="connsiteX1" fmla="*/ 7315200 w 9139978"/>
              <a:gd name="connsiteY1" fmla="*/ 6697134 h 6866466"/>
              <a:gd name="connsiteX2" fmla="*/ 8991600 w 9139978"/>
              <a:gd name="connsiteY2" fmla="*/ 0 h 6866466"/>
              <a:gd name="connsiteX3" fmla="*/ 9138978 w 9139978"/>
              <a:gd name="connsiteY3" fmla="*/ 2030 h 6866466"/>
              <a:gd name="connsiteX4" fmla="*/ 9135374 w 9139978"/>
              <a:gd name="connsiteY4" fmla="*/ 6865987 h 6866466"/>
              <a:gd name="connsiteX5" fmla="*/ 0 w 9139978"/>
              <a:gd name="connsiteY5" fmla="*/ 6866466 h 6866466"/>
              <a:gd name="connsiteX6" fmla="*/ 0 w 9139978"/>
              <a:gd name="connsiteY6" fmla="*/ 6714066 h 6866466"/>
              <a:gd name="connsiteX0" fmla="*/ 0 w 9152627"/>
              <a:gd name="connsiteY0" fmla="*/ 6714066 h 6866466"/>
              <a:gd name="connsiteX1" fmla="*/ 7315200 w 9152627"/>
              <a:gd name="connsiteY1" fmla="*/ 6697134 h 6866466"/>
              <a:gd name="connsiteX2" fmla="*/ 8991600 w 9152627"/>
              <a:gd name="connsiteY2" fmla="*/ 0 h 6866466"/>
              <a:gd name="connsiteX3" fmla="*/ 9138978 w 9152627"/>
              <a:gd name="connsiteY3" fmla="*/ 2030 h 6866466"/>
              <a:gd name="connsiteX4" fmla="*/ 9152627 w 9152627"/>
              <a:gd name="connsiteY4" fmla="*/ 6865987 h 6866466"/>
              <a:gd name="connsiteX5" fmla="*/ 0 w 9152627"/>
              <a:gd name="connsiteY5" fmla="*/ 6866466 h 6866466"/>
              <a:gd name="connsiteX6" fmla="*/ 0 w 9152627"/>
              <a:gd name="connsiteY6" fmla="*/ 6714066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627" h="6866466">
                <a:moveTo>
                  <a:pt x="0" y="6714066"/>
                </a:moveTo>
                <a:lnTo>
                  <a:pt x="7315200" y="6697134"/>
                </a:lnTo>
                <a:lnTo>
                  <a:pt x="8991600" y="0"/>
                </a:lnTo>
                <a:lnTo>
                  <a:pt x="9138978" y="2030"/>
                </a:lnTo>
                <a:cubicBezTo>
                  <a:pt x="9143527" y="2310144"/>
                  <a:pt x="9148078" y="4557873"/>
                  <a:pt x="9152627" y="6865987"/>
                </a:cubicBezTo>
                <a:lnTo>
                  <a:pt x="0" y="6866466"/>
                </a:lnTo>
                <a:lnTo>
                  <a:pt x="0" y="67140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 rot="17040000">
            <a:off x="6115217" y="4697181"/>
            <a:ext cx="368275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684076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416" y="6322129"/>
            <a:ext cx="827584" cy="55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3200" kern="12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Bold" pitchFamily="34" charset="0"/>
                <a:ea typeface="+mn-ea"/>
                <a:cs typeface="+mn-cs"/>
              </a:defRPr>
            </a:lvl1pPr>
          </a:lstStyle>
          <a:p>
            <a:fld id="{33C923F1-9D7C-40B8-BCAD-668B2980AA2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17040000">
            <a:off x="8551701" y="33551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 BoldEx" pitchFamily="34" charset="0"/>
              </a:rPr>
              <a:t>#</a:t>
            </a:r>
            <a:r>
              <a:rPr lang="fr-FR" sz="1600" dirty="0" smtClean="0">
                <a:solidFill>
                  <a:schemeClr val="bg2"/>
                </a:solidFill>
                <a:latin typeface="Akzidenz Grotesk BE Bold" pitchFamily="34" charset="0"/>
              </a:rPr>
              <a:t>E</a:t>
            </a:r>
            <a:r>
              <a:rPr lang="fr-FR" sz="1600" dirty="0" smtClean="0">
                <a:solidFill>
                  <a:schemeClr val="bg2"/>
                </a:solidFill>
                <a:latin typeface="Akzidenz Grotesk BE" pitchFamily="34" charset="0"/>
              </a:rPr>
              <a:t>H</a:t>
            </a:r>
            <a:r>
              <a:rPr lang="fr-FR" sz="1600" dirty="0" smtClean="0">
                <a:solidFill>
                  <a:schemeClr val="bg2"/>
                </a:solidFill>
                <a:latin typeface="Akzidenz Grotesk BE Light" pitchFamily="34" charset="0"/>
              </a:rPr>
              <a:t>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07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fr-FR" sz="1800" kern="1200" dirty="0" smtClean="0">
          <a:solidFill>
            <a:schemeClr val="tx1"/>
          </a:solidFill>
          <a:latin typeface="Akzidenz Grotesk BE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6"/>
        </a:buBlip>
        <a:defRPr lang="fr-FR" sz="2000" kern="1200" dirty="0" smtClean="0">
          <a:solidFill>
            <a:schemeClr val="accent2">
              <a:lumMod val="75000"/>
              <a:lumOff val="25000"/>
            </a:schemeClr>
          </a:solidFill>
          <a:latin typeface="Akzidenz Grotesk B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>
            <a:lumMod val="75000"/>
            <a:lumOff val="25000"/>
          </a:schemeClr>
        </a:buClr>
        <a:buSzPct val="125000"/>
        <a:buFont typeface="Symbol" panose="05050102010706020507" pitchFamily="18" charset="2"/>
        <a:buChar char="/"/>
        <a:defRPr lang="fr-FR" sz="1800" kern="1200" dirty="0" smtClean="0">
          <a:solidFill>
            <a:schemeClr val="accent4"/>
          </a:solidFill>
          <a:latin typeface="Akzidenz Grotesk BE" pitchFamily="34" charset="0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4"/>
        </a:buClr>
        <a:buSzPct val="125000"/>
        <a:buFont typeface="Symbol" panose="05050102010706020507" pitchFamily="18" charset="2"/>
        <a:buChar char="/"/>
        <a:defRPr lang="fr-FR" sz="1800" kern="1200" dirty="0" smtClean="0">
          <a:solidFill>
            <a:schemeClr val="accent2">
              <a:lumMod val="75000"/>
              <a:lumOff val="25000"/>
            </a:schemeClr>
          </a:solidFill>
          <a:latin typeface="Akzidenz Grotesk B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fr-FR" sz="1600" kern="1200" dirty="0" smtClean="0">
          <a:solidFill>
            <a:schemeClr val="accent2">
              <a:lumMod val="75000"/>
              <a:lumOff val="25000"/>
            </a:schemeClr>
          </a:solidFill>
          <a:latin typeface="Akzidenz Grotesk B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fr-FR" sz="1600" kern="1200" dirty="0" smtClean="0">
          <a:solidFill>
            <a:schemeClr val="accent2">
              <a:lumMod val="75000"/>
              <a:lumOff val="25000"/>
            </a:schemeClr>
          </a:solidFill>
          <a:latin typeface="Akzidenz Grotesk B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afedelhomme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21.jpeg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12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11" Type="http://schemas.openxmlformats.org/officeDocument/2006/relationships/hyperlink" Target="mailto:helene.Verdet@amforht.com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9.jpeg"/><Relationship Id="rId4" Type="http://schemas.openxmlformats.org/officeDocument/2006/relationships/image" Target="../media/image24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anne-laure.roblot@accor.com" TargetMode="External"/><Relationship Id="rId13" Type="http://schemas.openxmlformats.org/officeDocument/2006/relationships/hyperlink" Target="mailto:m.vele@la-boucherie.fr" TargetMode="External"/><Relationship Id="rId3" Type="http://schemas.openxmlformats.org/officeDocument/2006/relationships/hyperlink" Target="mailto:sophie.moritel@winterhalter.fr" TargetMode="External"/><Relationship Id="rId7" Type="http://schemas.openxmlformats.org/officeDocument/2006/relationships/hyperlink" Target="mailto:g.gandais@dynamicmixers.com" TargetMode="External"/><Relationship Id="rId12" Type="http://schemas.openxmlformats.org/officeDocument/2006/relationships/hyperlink" Target="mailto:nnoinski@logishotels.com" TargetMode="External"/><Relationship Id="rId2" Type="http://schemas.openxmlformats.org/officeDocument/2006/relationships/hyperlink" Target="mailto:Stephane.teboul@freesurf.fr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b.dugardin@vauconsant.com" TargetMode="External"/><Relationship Id="rId11" Type="http://schemas.openxmlformats.org/officeDocument/2006/relationships/hyperlink" Target="mailto:j.raulin@courtepaille.com" TargetMode="External"/><Relationship Id="rId5" Type="http://schemas.openxmlformats.org/officeDocument/2006/relationships/hyperlink" Target="mailto:marie.patteeuw@hobart.fr" TargetMode="External"/><Relationship Id="rId15" Type="http://schemas.openxmlformats.org/officeDocument/2006/relationships/hyperlink" Target="mailto:marc.hofer@ferrieres-paris.com" TargetMode="External"/><Relationship Id="rId10" Type="http://schemas.openxmlformats.org/officeDocument/2006/relationships/hyperlink" Target="mailto:maud.delalande@bestwestern.fr" TargetMode="External"/><Relationship Id="rId4" Type="http://schemas.openxmlformats.org/officeDocument/2006/relationships/hyperlink" Target="mailto:c.bails@platex.com" TargetMode="External"/><Relationship Id="rId9" Type="http://schemas.openxmlformats.org/officeDocument/2006/relationships/hyperlink" Target="mailto:mcmarville@louvre-hotels.com" TargetMode="External"/><Relationship Id="rId14" Type="http://schemas.openxmlformats.org/officeDocument/2006/relationships/hyperlink" Target="mailto:fmerloz@ferrandi-paris.f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4664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6EB-8307-4789-8767-6ACDE80690C1}" type="slidenum">
              <a:rPr lang="fr-FR" smtClean="0"/>
              <a:t>10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309391" y="1317955"/>
            <a:ext cx="4935017" cy="494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accent1"/>
                </a:solidFill>
              </a:rPr>
              <a:t>/// </a:t>
            </a:r>
            <a:r>
              <a:rPr lang="fr-FR" sz="1200" b="1" dirty="0" smtClean="0">
                <a:solidFill>
                  <a:schemeClr val="accent1"/>
                </a:solidFill>
              </a:rPr>
              <a:t>Café de </a:t>
            </a:r>
            <a:r>
              <a:rPr lang="fr-FR" sz="1200" b="1" dirty="0" smtClean="0">
                <a:solidFill>
                  <a:schemeClr val="accent1"/>
                </a:solidFill>
              </a:rPr>
              <a:t>l’Homme</a:t>
            </a:r>
          </a:p>
          <a:p>
            <a:endParaRPr lang="fr-FR" sz="1200" b="1" dirty="0">
              <a:solidFill>
                <a:schemeClr val="accent1"/>
              </a:solidFill>
            </a:endParaRPr>
          </a:p>
          <a:p>
            <a:r>
              <a:rPr lang="en-US" sz="1200" dirty="0">
                <a:solidFill>
                  <a:schemeClr val="accent6"/>
                </a:solidFill>
              </a:rPr>
              <a:t>Enjoy an unobstructed view of the Eiffel Tower in a relaxed setting. </a:t>
            </a:r>
            <a:endParaRPr lang="en-US" sz="1200" dirty="0" smtClean="0">
              <a:solidFill>
                <a:schemeClr val="accent6"/>
              </a:solidFill>
            </a:endParaRPr>
          </a:p>
          <a:p>
            <a:endParaRPr lang="en-US" sz="1200" dirty="0" smtClean="0">
              <a:solidFill>
                <a:schemeClr val="accent6"/>
              </a:solidFill>
            </a:endParaRPr>
          </a:p>
          <a:p>
            <a:r>
              <a:rPr lang="en-US" sz="1200" dirty="0" smtClean="0">
                <a:solidFill>
                  <a:schemeClr val="accent6"/>
                </a:solidFill>
              </a:rPr>
              <a:t>Discover </a:t>
            </a:r>
            <a:r>
              <a:rPr lang="en-US" sz="1200" dirty="0" smtClean="0">
                <a:solidFill>
                  <a:schemeClr val="accent6"/>
                </a:solidFill>
              </a:rPr>
              <a:t>recipes </a:t>
            </a:r>
            <a:r>
              <a:rPr lang="en-US" sz="1200" dirty="0">
                <a:solidFill>
                  <a:schemeClr val="accent6"/>
                </a:solidFill>
              </a:rPr>
              <a:t>that reinterpret the culinary identity of the </a:t>
            </a:r>
            <a:r>
              <a:rPr lang="en-US" sz="1200" dirty="0" smtClean="0">
                <a:solidFill>
                  <a:schemeClr val="accent6"/>
                </a:solidFill>
              </a:rPr>
              <a:t>restaurant </a:t>
            </a:r>
            <a:r>
              <a:rPr lang="en-US" sz="1200" dirty="0" smtClean="0">
                <a:solidFill>
                  <a:schemeClr val="accent6"/>
                </a:solidFill>
              </a:rPr>
              <a:t>-seasonal </a:t>
            </a:r>
            <a:r>
              <a:rPr lang="en-US" sz="1200" dirty="0">
                <a:solidFill>
                  <a:schemeClr val="accent6"/>
                </a:solidFill>
              </a:rPr>
              <a:t>creations, devotion to regional influences and an unquenchable desire to offer original and inspiring tastes. </a:t>
            </a:r>
            <a:endParaRPr lang="en-US" sz="1200" dirty="0" smtClean="0">
              <a:solidFill>
                <a:schemeClr val="accent6"/>
              </a:solidFill>
            </a:endParaRPr>
          </a:p>
          <a:p>
            <a:r>
              <a:rPr lang="en-US" sz="1200" dirty="0" smtClean="0">
                <a:solidFill>
                  <a:schemeClr val="accent6"/>
                </a:solidFill>
              </a:rPr>
              <a:t>The </a:t>
            </a:r>
            <a:r>
              <a:rPr lang="en-US" sz="1200" dirty="0">
                <a:solidFill>
                  <a:schemeClr val="accent6"/>
                </a:solidFill>
              </a:rPr>
              <a:t>combination of tradition and exceptional produce creates a cuisine that marries simplicity with sophistication</a:t>
            </a:r>
            <a:r>
              <a:rPr lang="en-US" sz="1200" dirty="0" smtClean="0">
                <a:solidFill>
                  <a:schemeClr val="accent6"/>
                </a:solidFill>
              </a:rPr>
              <a:t>.</a:t>
            </a:r>
          </a:p>
          <a:p>
            <a:endParaRPr lang="en-US" sz="1200" dirty="0">
              <a:solidFill>
                <a:schemeClr val="accent6"/>
              </a:solidFill>
            </a:endParaRPr>
          </a:p>
          <a:p>
            <a:r>
              <a:rPr lang="en-US" sz="1200" b="1" dirty="0" smtClean="0">
                <a:solidFill>
                  <a:schemeClr val="accent6"/>
                </a:solidFill>
              </a:rPr>
              <a:t>A glass champagne Charles </a:t>
            </a:r>
            <a:r>
              <a:rPr lang="en-US" sz="1200" b="1" dirty="0" err="1" smtClean="0">
                <a:solidFill>
                  <a:schemeClr val="accent6"/>
                </a:solidFill>
              </a:rPr>
              <a:t>Heidsieck</a:t>
            </a:r>
            <a:r>
              <a:rPr lang="en-US" sz="1200" b="1" dirty="0" smtClean="0">
                <a:solidFill>
                  <a:schemeClr val="accent6"/>
                </a:solidFill>
              </a:rPr>
              <a:t> Brut </a:t>
            </a:r>
            <a:r>
              <a:rPr lang="en-US" sz="1200" b="1" dirty="0" err="1" smtClean="0">
                <a:solidFill>
                  <a:schemeClr val="accent6"/>
                </a:solidFill>
              </a:rPr>
              <a:t>Réserve</a:t>
            </a:r>
            <a:r>
              <a:rPr lang="en-US" sz="1200" b="1" dirty="0" smtClean="0">
                <a:solidFill>
                  <a:schemeClr val="accent6"/>
                </a:solidFill>
              </a:rPr>
              <a:t> will be offered to AMFORHT Member (just mention your AMFORHT membership when reserving) </a:t>
            </a:r>
          </a:p>
          <a:p>
            <a:endParaRPr lang="en-US" sz="1200" dirty="0" smtClean="0">
              <a:solidFill>
                <a:schemeClr val="accent6"/>
              </a:solidFill>
            </a:endParaRPr>
          </a:p>
          <a:p>
            <a:r>
              <a:rPr lang="fr-FR" sz="1050" dirty="0" smtClean="0">
                <a:solidFill>
                  <a:schemeClr val="accent6"/>
                </a:solidFill>
                <a:hlinkClick r:id="rId2"/>
              </a:rPr>
              <a:t>www.cafedelhomme.com</a:t>
            </a:r>
            <a:endParaRPr lang="fr-FR" sz="1050" dirty="0" smtClean="0">
              <a:solidFill>
                <a:schemeClr val="accent6"/>
              </a:solidFill>
            </a:endParaRPr>
          </a:p>
          <a:p>
            <a:endParaRPr lang="fr-FR" sz="1050" dirty="0">
              <a:solidFill>
                <a:schemeClr val="accent6"/>
              </a:solidFill>
            </a:endParaRPr>
          </a:p>
          <a:p>
            <a:r>
              <a:rPr lang="fr-FR" sz="1050" dirty="0">
                <a:solidFill>
                  <a:schemeClr val="accent6"/>
                </a:solidFill>
              </a:rPr>
              <a:t>17 place du Trocadéro 75016 </a:t>
            </a:r>
            <a:r>
              <a:rPr lang="fr-FR" sz="1050" dirty="0" smtClean="0">
                <a:solidFill>
                  <a:schemeClr val="accent6"/>
                </a:solidFill>
              </a:rPr>
              <a:t>Paris</a:t>
            </a:r>
          </a:p>
          <a:p>
            <a:endParaRPr lang="fr-FR" sz="1050" dirty="0" smtClean="0">
              <a:solidFill>
                <a:schemeClr val="accent6"/>
              </a:solidFill>
            </a:endParaRPr>
          </a:p>
          <a:p>
            <a:r>
              <a:rPr lang="fr-FR" sz="1100" dirty="0" smtClean="0">
                <a:solidFill>
                  <a:schemeClr val="accent6"/>
                </a:solidFill>
              </a:rPr>
              <a:t>Tel </a:t>
            </a:r>
            <a:r>
              <a:rPr lang="fr-FR" sz="1100" dirty="0" smtClean="0">
                <a:solidFill>
                  <a:schemeClr val="accent6"/>
                </a:solidFill>
              </a:rPr>
              <a:t>: +33 </a:t>
            </a:r>
            <a:r>
              <a:rPr lang="fr-FR" sz="1100" dirty="0">
                <a:solidFill>
                  <a:schemeClr val="accent6"/>
                </a:solidFill>
              </a:rPr>
              <a:t>(0)1 44 05 30 15</a:t>
            </a:r>
          </a:p>
          <a:p>
            <a:endParaRPr lang="fr-FR" sz="1050" dirty="0" smtClean="0">
              <a:solidFill>
                <a:schemeClr val="accent6"/>
              </a:solidFill>
            </a:endParaRPr>
          </a:p>
          <a:p>
            <a:endParaRPr lang="fr-FR" sz="1050" dirty="0">
              <a:solidFill>
                <a:schemeClr val="accent6"/>
              </a:solidFill>
            </a:endParaRPr>
          </a:p>
          <a:p>
            <a:endParaRPr lang="fr-FR" sz="1050" dirty="0" smtClean="0">
              <a:solidFill>
                <a:schemeClr val="accent6"/>
              </a:solidFill>
            </a:endParaRPr>
          </a:p>
          <a:p>
            <a:endParaRPr lang="fr-FR" sz="1050" dirty="0">
              <a:solidFill>
                <a:schemeClr val="accent6"/>
              </a:solidFill>
            </a:endParaRPr>
          </a:p>
          <a:p>
            <a:endParaRPr lang="fr-FR" sz="1050" dirty="0" smtClean="0">
              <a:solidFill>
                <a:schemeClr val="accent6"/>
              </a:solidFill>
            </a:endParaRPr>
          </a:p>
          <a:p>
            <a:endParaRPr lang="fr-FR" sz="1050" dirty="0">
              <a:solidFill>
                <a:schemeClr val="accent6"/>
              </a:solidFill>
            </a:endParaRPr>
          </a:p>
          <a:p>
            <a:endParaRPr lang="fr-FR" sz="1050" dirty="0" smtClean="0">
              <a:solidFill>
                <a:schemeClr val="accent6"/>
              </a:solidFill>
            </a:endParaRPr>
          </a:p>
          <a:p>
            <a:endParaRPr lang="fr-FR" sz="1050" dirty="0" smtClean="0">
              <a:solidFill>
                <a:schemeClr val="accent6"/>
              </a:solidFill>
            </a:endParaRPr>
          </a:p>
          <a:p>
            <a:endParaRPr lang="en-US" sz="1050" dirty="0" smtClean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428" y="224955"/>
            <a:ext cx="7568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schemeClr val="accent4">
                    <a:lumMod val="75000"/>
                  </a:schemeClr>
                </a:solidFill>
                <a:latin typeface="Akzidenz Grotesk BE"/>
              </a:rPr>
              <a:t>Outside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Akzidenz Grotesk BE"/>
              </a:rPr>
              <a:t> </a:t>
            </a:r>
            <a:r>
              <a:rPr lang="fr-FR" sz="2800" b="1" dirty="0" err="1" smtClean="0">
                <a:solidFill>
                  <a:schemeClr val="accent4">
                    <a:lumMod val="75000"/>
                  </a:schemeClr>
                </a:solidFill>
                <a:latin typeface="Akzidenz Grotesk BE"/>
              </a:rPr>
              <a:t>EquipHotel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Akzidenz Grotesk BE"/>
              </a:rPr>
              <a:t>…lunch or </a:t>
            </a:r>
            <a:r>
              <a:rPr lang="fr-FR" sz="2800" b="1" dirty="0" err="1" smtClean="0">
                <a:solidFill>
                  <a:schemeClr val="accent4">
                    <a:lumMod val="75000"/>
                  </a:schemeClr>
                </a:solidFill>
                <a:latin typeface="Akzidenz Grotesk BE"/>
              </a:rPr>
              <a:t>dinner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Akzidenz Grotesk BE"/>
              </a:rPr>
              <a:t> time </a:t>
            </a:r>
            <a:r>
              <a:rPr lang="fr-FR" sz="2800" b="1" dirty="0" err="1">
                <a:solidFill>
                  <a:schemeClr val="accent4">
                    <a:lumMod val="75000"/>
                  </a:schemeClr>
                </a:solidFill>
                <a:latin typeface="Akzidenz Grotesk BE"/>
              </a:rPr>
              <a:t>i</a:t>
            </a:r>
            <a:r>
              <a:rPr lang="fr-FR" sz="2800" b="1" dirty="0" err="1" smtClean="0">
                <a:solidFill>
                  <a:schemeClr val="accent4">
                    <a:lumMod val="75000"/>
                  </a:schemeClr>
                </a:solidFill>
                <a:latin typeface="Akzidenz Grotesk BE"/>
              </a:rPr>
              <a:t>deas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Akzidenz Grotesk BE"/>
              </a:rPr>
              <a:t> in Paris</a:t>
            </a:r>
            <a:endParaRPr lang="fr-FR" sz="2800" b="1" dirty="0">
              <a:solidFill>
                <a:schemeClr val="accent4">
                  <a:lumMod val="75000"/>
                </a:schemeClr>
              </a:solidFill>
              <a:latin typeface="Akzidenz Grotesk BE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 rot="17040000">
            <a:off x="6216440" y="5016097"/>
            <a:ext cx="3310235" cy="335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kzidenz Grotesk BE Bold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Welcome to EquipHotel 2016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6"/>
                </a:solidFill>
              </a:rPr>
              <a:t>/</a:t>
            </a: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137103"/>
            <a:ext cx="1038293" cy="103829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74" y="1317955"/>
            <a:ext cx="2968181" cy="44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6EB-8307-4789-8767-6ACDE80690C1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79512" y="116632"/>
            <a:ext cx="828092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b="1" dirty="0" smtClean="0">
                <a:solidFill>
                  <a:schemeClr val="accent4">
                    <a:lumMod val="75000"/>
                  </a:schemeClr>
                </a:solidFill>
              </a:rPr>
              <a:t>Events at </a:t>
            </a:r>
            <a:r>
              <a:rPr lang="fr-FR" sz="2600" b="1" dirty="0" err="1" smtClean="0">
                <a:solidFill>
                  <a:schemeClr val="accent4">
                    <a:lumMod val="75000"/>
                  </a:schemeClr>
                </a:solidFill>
              </a:rPr>
              <a:t>Equip’Hotel</a:t>
            </a:r>
            <a:endParaRPr lang="fr-FR" sz="2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endParaRPr lang="fr-FR" sz="1100" dirty="0" smtClean="0"/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endParaRPr lang="fr-FR" sz="1100" dirty="0" smtClean="0"/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endParaRPr lang="fr-FR" sz="1100" dirty="0" smtClean="0"/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endParaRPr lang="fr-FR" sz="1100" dirty="0" smtClean="0"/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endParaRPr lang="fr-FR" sz="1100" b="1" dirty="0" smtClean="0"/>
          </a:p>
          <a:p>
            <a:pPr marL="0" indent="0">
              <a:buNone/>
            </a:pPr>
            <a:endParaRPr lang="fr-FR" sz="1100" b="1" dirty="0" smtClean="0"/>
          </a:p>
          <a:p>
            <a:pPr marL="0" indent="0">
              <a:buNone/>
            </a:pPr>
            <a:endParaRPr lang="fr-FR" sz="1100" b="1" dirty="0"/>
          </a:p>
          <a:p>
            <a:pPr marL="0" indent="0">
              <a:buNone/>
            </a:pPr>
            <a:endParaRPr lang="fr-FR" sz="1100" b="1" dirty="0" smtClean="0"/>
          </a:p>
          <a:p>
            <a:pPr marL="0" indent="0">
              <a:buNone/>
            </a:pPr>
            <a:endParaRPr lang="fr-FR" sz="1100" b="1" dirty="0"/>
          </a:p>
          <a:p>
            <a:pPr marL="0" indent="0">
              <a:buNone/>
            </a:pPr>
            <a:endParaRPr lang="fr-FR" sz="1100" b="1" dirty="0" smtClean="0"/>
          </a:p>
          <a:p>
            <a:pPr marL="0" indent="0">
              <a:buNone/>
            </a:pPr>
            <a:endParaRPr lang="fr-FR" sz="1100" b="1" dirty="0"/>
          </a:p>
          <a:p>
            <a:pPr marL="0" indent="0">
              <a:buNone/>
            </a:pPr>
            <a:endParaRPr lang="fr-FR" sz="1100" b="1" dirty="0" smtClean="0"/>
          </a:p>
          <a:p>
            <a:pPr marL="0" indent="0">
              <a:buNone/>
            </a:pPr>
            <a:endParaRPr lang="fr-FR" sz="11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32702" y="690633"/>
            <a:ext cx="6971966" cy="452431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WEDNESDAY</a:t>
            </a:r>
          </a:p>
          <a:p>
            <a:endParaRPr lang="fr-FR" sz="1200" dirty="0">
              <a:solidFill>
                <a:schemeClr val="accent2"/>
              </a:solidFill>
              <a:latin typeface="Akzidenz Grotesk BE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200" b="1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The Studio </a:t>
            </a:r>
            <a:r>
              <a:rPr lang="fr-FR" sz="1200" b="1" dirty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des </a:t>
            </a:r>
            <a:r>
              <a:rPr lang="fr-FR" sz="1200" b="1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Chefs Pav.3</a:t>
            </a:r>
          </a:p>
          <a:p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10h – Final </a:t>
            </a:r>
            <a:r>
              <a:rPr lang="fr-FR" sz="1200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competition</a:t>
            </a:r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« la Restauration Collective au féminin »</a:t>
            </a:r>
          </a:p>
          <a:p>
            <a:endParaRPr lang="fr-FR" sz="1200" b="1" dirty="0" smtClean="0">
              <a:solidFill>
                <a:schemeClr val="accent2"/>
              </a:solidFill>
              <a:latin typeface="Akzidenz Grotesk BE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200" b="1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Capsule Spa Pav.4</a:t>
            </a:r>
            <a:endParaRPr lang="fr-FR" sz="1200" b="1" dirty="0">
              <a:solidFill>
                <a:schemeClr val="accent2"/>
              </a:solidFill>
              <a:latin typeface="Akzidenz Grotesk BE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11h  - The spa </a:t>
            </a:r>
            <a:r>
              <a:rPr lang="fr-FR" sz="1200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barometer</a:t>
            </a:r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2016</a:t>
            </a:r>
            <a:endParaRPr lang="fr-FR" sz="1200" dirty="0">
              <a:solidFill>
                <a:schemeClr val="accent2"/>
              </a:solidFill>
              <a:latin typeface="Akzidenz Grotesk BE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r-FR" sz="1200" b="1" dirty="0" smtClean="0">
              <a:solidFill>
                <a:schemeClr val="accent2"/>
              </a:solidFill>
              <a:latin typeface="Akzidenz Grotesk BE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200" b="1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Let’s</a:t>
            </a:r>
            <a:r>
              <a:rPr lang="fr-FR" sz="1200" b="1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1200" b="1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work</a:t>
            </a:r>
            <a:r>
              <a:rPr lang="fr-FR" sz="1200" b="1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area </a:t>
            </a:r>
            <a:r>
              <a:rPr lang="fr-FR" sz="1200" b="1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Pav</a:t>
            </a:r>
            <a:r>
              <a:rPr lang="fr-FR" sz="1200" b="1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7.2</a:t>
            </a:r>
            <a:endParaRPr lang="fr-FR" sz="1200" dirty="0" smtClean="0">
              <a:solidFill>
                <a:schemeClr val="accent2"/>
              </a:solidFill>
              <a:latin typeface="Akzidenz Grotesk BE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12h –  Awards of Lauriers </a:t>
            </a:r>
            <a:r>
              <a:rPr lang="fr-FR" sz="1200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Ecorismo</a:t>
            </a:r>
            <a:endParaRPr lang="fr-FR" sz="1200" dirty="0" smtClean="0">
              <a:solidFill>
                <a:schemeClr val="accent2"/>
              </a:solidFill>
              <a:latin typeface="Akzidenz Grotesk BE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Initiative on </a:t>
            </a:r>
            <a:r>
              <a:rPr lang="fr-FR" sz="1200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sustainable</a:t>
            </a:r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development</a:t>
            </a:r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solutions by Philippe FRANCOIS</a:t>
            </a:r>
          </a:p>
          <a:p>
            <a:endParaRPr lang="fr-FR" sz="1200" dirty="0" smtClean="0">
              <a:solidFill>
                <a:schemeClr val="accent2"/>
              </a:solidFill>
              <a:latin typeface="Akzidenz Grotesk BE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200" b="1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The Studio des Chefs Pav.3</a:t>
            </a:r>
            <a:endParaRPr lang="fr-FR" sz="1200" b="1" dirty="0">
              <a:solidFill>
                <a:schemeClr val="accent2"/>
              </a:solidFill>
              <a:latin typeface="Akzidenz Grotesk BE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13h – « Etape IDF de </a:t>
            </a:r>
            <a:r>
              <a:rPr lang="fr-FR" sz="1200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Garguanta</a:t>
            </a:r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 »</a:t>
            </a:r>
          </a:p>
          <a:p>
            <a:endParaRPr lang="fr-FR" sz="1200" dirty="0">
              <a:solidFill>
                <a:schemeClr val="accent2"/>
              </a:solidFill>
              <a:latin typeface="Akzidenz Grotesk BE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200" b="1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The Studio Flair by </a:t>
            </a:r>
            <a:r>
              <a:rPr lang="fr-FR" sz="1200" b="1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Flybottle</a:t>
            </a:r>
            <a:r>
              <a:rPr lang="fr-FR" sz="1200" b="1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1200" b="1" dirty="0" err="1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P</a:t>
            </a:r>
            <a:r>
              <a:rPr lang="fr-FR" sz="1200" b="1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av</a:t>
            </a:r>
            <a:r>
              <a:rPr lang="fr-FR" sz="1200" b="1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7.3</a:t>
            </a:r>
          </a:p>
          <a:p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14h-17h – French Flair </a:t>
            </a:r>
            <a:r>
              <a:rPr lang="fr-FR" sz="1200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Bartenting</a:t>
            </a:r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Championship</a:t>
            </a:r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2016 </a:t>
            </a:r>
          </a:p>
          <a:p>
            <a:endParaRPr lang="fr-FR" sz="1200" b="1" dirty="0">
              <a:solidFill>
                <a:schemeClr val="accent2"/>
              </a:solidFill>
              <a:latin typeface="Akzidenz Grotesk BE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200" b="1" dirty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The Studio Flair by </a:t>
            </a:r>
            <a:r>
              <a:rPr lang="fr-FR" sz="1200" b="1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Flybottle</a:t>
            </a:r>
            <a:r>
              <a:rPr lang="fr-FR" sz="1200" b="1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1200" b="1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Pav</a:t>
            </a:r>
            <a:r>
              <a:rPr lang="fr-FR" sz="1200" b="1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7.3</a:t>
            </a:r>
            <a:endParaRPr lang="fr-FR" sz="1200" b="1" dirty="0">
              <a:solidFill>
                <a:schemeClr val="accent2"/>
              </a:solidFill>
              <a:latin typeface="Akzidenz Grotesk BE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17h00-17h30 – </a:t>
            </a:r>
            <a:r>
              <a:rPr lang="fr-FR" sz="1200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Announcement</a:t>
            </a:r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of winners of  « French </a:t>
            </a:r>
            <a:r>
              <a:rPr lang="fr-FR" sz="1200" dirty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Flair </a:t>
            </a:r>
            <a:r>
              <a:rPr lang="fr-FR" sz="1200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Bartending</a:t>
            </a:r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Championship</a:t>
            </a:r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 »</a:t>
            </a:r>
          </a:p>
          <a:p>
            <a:endParaRPr lang="fr-FR" sz="1200" dirty="0" smtClean="0">
              <a:solidFill>
                <a:schemeClr val="accent2"/>
              </a:solidFill>
              <a:latin typeface="Akzidenz Grotesk BE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200" b="1" dirty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The Resto des </a:t>
            </a:r>
            <a:r>
              <a:rPr lang="fr-FR" sz="1200" b="1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Chefs </a:t>
            </a:r>
            <a:r>
              <a:rPr lang="fr-FR" sz="1200" b="1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Pav</a:t>
            </a:r>
            <a:r>
              <a:rPr lang="fr-FR" sz="1200" b="1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7.3</a:t>
            </a:r>
            <a:endParaRPr lang="fr-FR" sz="1200" b="1" dirty="0">
              <a:solidFill>
                <a:schemeClr val="accent2"/>
              </a:solidFill>
              <a:latin typeface="Akzidenz Grotesk BE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19h – </a:t>
            </a:r>
            <a:r>
              <a:rPr lang="fr-FR" sz="1200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Collectivity</a:t>
            </a:r>
            <a:r>
              <a:rPr lang="fr-FR" sz="1200" dirty="0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1200" dirty="0" err="1" smtClean="0">
                <a:solidFill>
                  <a:schemeClr val="accent2"/>
                </a:solidFill>
                <a:latin typeface="Akzidenz Grotesk BE Bold"/>
                <a:ea typeface="Roboto" panose="02000000000000000000" pitchFamily="2" charset="0"/>
                <a:cs typeface="Roboto" panose="02000000000000000000" pitchFamily="2" charset="0"/>
              </a:rPr>
              <a:t>evening</a:t>
            </a:r>
            <a:endParaRPr lang="fr-FR" sz="1200" dirty="0" smtClean="0">
              <a:solidFill>
                <a:schemeClr val="accent2"/>
              </a:solidFill>
              <a:latin typeface="Akzidenz Grotesk BE Bold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r-FR" sz="12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899592" y="5222074"/>
            <a:ext cx="25202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  <a:lumOff val="25000"/>
                </a:schemeClr>
              </a:buClr>
              <a:buSzPct val="125000"/>
              <a:buFont typeface="Symbol" panose="05050102010706020507" pitchFamily="18" charset="2"/>
              <a:buChar char="/"/>
              <a:defRPr sz="1800" kern="1200">
                <a:solidFill>
                  <a:schemeClr val="tx2"/>
                </a:solidFill>
                <a:latin typeface="Akzidenz Grotesk B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5000"/>
              <a:buFont typeface="Symbol" panose="05050102010706020507" pitchFamily="18" charset="2"/>
              <a:buChar char="/"/>
              <a:defRPr sz="18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u="sng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To DISCOVER also …</a:t>
            </a:r>
          </a:p>
          <a:p>
            <a:pPr marL="0" indent="0">
              <a:buFontTx/>
              <a:buNone/>
            </a:pPr>
            <a:endParaRPr lang="en-GB" sz="500" b="1" u="sng" dirty="0" smtClean="0">
              <a:solidFill>
                <a:srgbClr val="009EE0"/>
              </a:solidFill>
            </a:endParaRPr>
          </a:p>
          <a:p>
            <a:pPr>
              <a:spcAft>
                <a:spcPts val="300"/>
              </a:spcAft>
              <a:buFontTx/>
              <a:buBlip>
                <a:blip r:embed="rId3"/>
              </a:buBlip>
            </a:pPr>
            <a:r>
              <a:rPr lang="en-GB" sz="1200" b="1" dirty="0" smtClean="0"/>
              <a:t>Ergo room capsule</a:t>
            </a:r>
          </a:p>
          <a:p>
            <a:pPr>
              <a:spcAft>
                <a:spcPts val="300"/>
              </a:spcAft>
              <a:buFontTx/>
              <a:buBlip>
                <a:blip r:embed="rId3"/>
              </a:buBlip>
            </a:pPr>
            <a:r>
              <a:rPr lang="en-GB" sz="1200" b="1" dirty="0" smtClean="0"/>
              <a:t>Sense room capsule</a:t>
            </a:r>
          </a:p>
          <a:p>
            <a:pPr>
              <a:spcAft>
                <a:spcPts val="300"/>
              </a:spcAft>
              <a:buFontTx/>
              <a:buBlip>
                <a:blip r:embed="rId3"/>
              </a:buBlip>
            </a:pPr>
            <a:r>
              <a:rPr lang="en-GB" sz="1200" b="1" dirty="0" smtClean="0"/>
              <a:t>Spa capsule</a:t>
            </a:r>
          </a:p>
          <a:p>
            <a:pPr>
              <a:spcAft>
                <a:spcPts val="300"/>
              </a:spcAft>
              <a:buFontTx/>
              <a:buBlip>
                <a:blip r:embed="rId3"/>
              </a:buBlip>
            </a:pPr>
            <a:r>
              <a:rPr lang="en-GB" sz="1200" b="1" dirty="0" err="1" smtClean="0"/>
              <a:t>Origine</a:t>
            </a:r>
            <a:r>
              <a:rPr lang="en-GB" sz="1200" b="1" dirty="0" smtClean="0"/>
              <a:t> capsule</a:t>
            </a:r>
          </a:p>
          <a:p>
            <a:pPr>
              <a:spcAft>
                <a:spcPts val="300"/>
              </a:spcAft>
              <a:buFontTx/>
              <a:buBlip>
                <a:blip r:embed="rId3"/>
              </a:buBlip>
            </a:pPr>
            <a:endParaRPr lang="en-GB" sz="1200" b="1" dirty="0" smtClean="0">
              <a:solidFill>
                <a:srgbClr val="009EE0"/>
              </a:solidFill>
            </a:endParaRPr>
          </a:p>
          <a:p>
            <a:pPr>
              <a:spcAft>
                <a:spcPts val="300"/>
              </a:spcAft>
              <a:buFontTx/>
              <a:buBlip>
                <a:blip r:embed="rId3"/>
              </a:buBlip>
            </a:pPr>
            <a:endParaRPr lang="en-GB" sz="1200" b="1" dirty="0" smtClean="0">
              <a:solidFill>
                <a:srgbClr val="009EE0"/>
              </a:solidFill>
            </a:endParaRPr>
          </a:p>
          <a:p>
            <a:pPr>
              <a:spcAft>
                <a:spcPts val="300"/>
              </a:spcAft>
              <a:buFontTx/>
              <a:buBlip>
                <a:blip r:embed="rId3"/>
              </a:buBlip>
            </a:pPr>
            <a:endParaRPr lang="en-GB" sz="1200" b="1" dirty="0" smtClean="0">
              <a:solidFill>
                <a:srgbClr val="009EE0"/>
              </a:solidFill>
            </a:endParaRPr>
          </a:p>
          <a:p>
            <a:pPr>
              <a:spcAft>
                <a:spcPts val="300"/>
              </a:spcAft>
              <a:buFontTx/>
              <a:buBlip>
                <a:blip r:embed="rId3"/>
              </a:buBlip>
            </a:pPr>
            <a:endParaRPr lang="en-GB" sz="1200" dirty="0" smtClean="0"/>
          </a:p>
          <a:p>
            <a:pPr marL="0" indent="0">
              <a:buFontTx/>
              <a:buNone/>
            </a:pPr>
            <a:endParaRPr lang="en-GB" sz="1200" dirty="0" smtClean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 rot="17040000">
            <a:off x="6216440" y="5016097"/>
            <a:ext cx="3310235" cy="335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kzidenz Grotesk BE Bold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Welcome to EquipHotel 2016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6"/>
                </a:solidFill>
              </a:rPr>
              <a:t>/</a:t>
            </a: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95" y="137103"/>
            <a:ext cx="843625" cy="8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83" y="332656"/>
            <a:ext cx="813690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err="1" smtClean="0">
                <a:solidFill>
                  <a:schemeClr val="accent4">
                    <a:lumMod val="75000"/>
                  </a:schemeClr>
                </a:solidFill>
              </a:rPr>
              <a:t>Reminder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… </a:t>
            </a:r>
            <a:r>
              <a:rPr lang="fr-FR" sz="2800" b="1" dirty="0" err="1" smtClean="0">
                <a:solidFill>
                  <a:schemeClr val="accent4">
                    <a:lumMod val="75000"/>
                  </a:schemeClr>
                </a:solidFill>
              </a:rPr>
              <a:t>your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 AMFORHT VIP </a:t>
            </a:r>
            <a:r>
              <a:rPr lang="fr-FR" sz="2800" b="1" dirty="0" err="1" smtClean="0">
                <a:solidFill>
                  <a:schemeClr val="accent4">
                    <a:lumMod val="75000"/>
                  </a:schemeClr>
                </a:solidFill>
              </a:rPr>
              <a:t>advantages</a:t>
            </a:r>
            <a:endParaRPr lang="fr-F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6EB-8307-4789-8767-6ACDE80690C1}" type="slidenum">
              <a:rPr lang="fr-FR" smtClean="0"/>
              <a:t>12</a:t>
            </a:fld>
            <a:endParaRPr lang="fr-FR"/>
          </a:p>
        </p:txBody>
      </p:sp>
      <p:pic>
        <p:nvPicPr>
          <p:cNvPr id="6" name="Picture 2" descr="http://www.equiphotel.com/REF/REF_Equiphotel/images/content/slider/widget_hp_nb_slider-5.jpg?v=63580263711540589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37" y="1331405"/>
            <a:ext cx="3183390" cy="1760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69818" y="678637"/>
            <a:ext cx="4427984" cy="2209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  <a:lumOff val="25000"/>
                </a:schemeClr>
              </a:buClr>
              <a:buSzPct val="125000"/>
              <a:buFont typeface="Symbol" panose="05050102010706020507" pitchFamily="18" charset="2"/>
              <a:buChar char="/"/>
              <a:defRPr sz="1800" kern="1200">
                <a:solidFill>
                  <a:schemeClr val="tx2"/>
                </a:solidFill>
                <a:latin typeface="Akzidenz Grotesk B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5000"/>
              <a:buFont typeface="Symbol" panose="05050102010706020507" pitchFamily="18" charset="2"/>
              <a:buChar char="/"/>
              <a:defRPr sz="18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sz="1200" b="1" u="sng" dirty="0" smtClean="0">
              <a:solidFill>
                <a:srgbClr val="009EE0"/>
              </a:solidFill>
            </a:endParaRPr>
          </a:p>
          <a:p>
            <a:pPr>
              <a:spcAft>
                <a:spcPts val="300"/>
              </a:spcAft>
              <a:buBlip>
                <a:blip r:embed="rId4"/>
              </a:buBlip>
            </a:pPr>
            <a:r>
              <a:rPr lang="en-US" sz="1400" dirty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Free access for 5 </a:t>
            </a:r>
            <a:r>
              <a:rPr lang="en-US" sz="1400" dirty="0" smtClean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days with </a:t>
            </a:r>
            <a:r>
              <a:rPr lang="en-US" sz="1400" dirty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VIP </a:t>
            </a:r>
            <a:r>
              <a:rPr lang="en-US" sz="1400" dirty="0" smtClean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badge</a:t>
            </a:r>
          </a:p>
          <a:p>
            <a:pPr>
              <a:spcAft>
                <a:spcPts val="300"/>
              </a:spcAft>
              <a:buBlip>
                <a:blip r:embed="rId4"/>
              </a:buBlip>
            </a:pPr>
            <a:r>
              <a:rPr lang="en-US" sz="1400" dirty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Dedicated VIP </a:t>
            </a:r>
            <a:r>
              <a:rPr lang="en-US" sz="1400" dirty="0" smtClean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entrance</a:t>
            </a:r>
          </a:p>
          <a:p>
            <a:pPr>
              <a:spcAft>
                <a:spcPts val="300"/>
              </a:spcAft>
              <a:buBlip>
                <a:blip r:embed="rId4"/>
              </a:buBlip>
            </a:pPr>
            <a:r>
              <a:rPr lang="en-US" sz="1400" dirty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Left-luggage desk free of charge for 5 </a:t>
            </a:r>
            <a:r>
              <a:rPr lang="en-US" sz="1400" dirty="0" smtClean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days</a:t>
            </a:r>
          </a:p>
          <a:p>
            <a:pPr>
              <a:spcAft>
                <a:spcPts val="300"/>
              </a:spcAft>
              <a:buBlip>
                <a:blip r:embed="rId4"/>
              </a:buBlip>
            </a:pPr>
            <a:r>
              <a:rPr lang="en-US" sz="1400" dirty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Unlimited access </a:t>
            </a:r>
            <a:r>
              <a:rPr lang="en-US" sz="1400" dirty="0" smtClean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to </a:t>
            </a:r>
            <a:r>
              <a:rPr lang="en-US" sz="1400" dirty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VIP area (include beverage</a:t>
            </a:r>
            <a:r>
              <a:rPr lang="en-US" sz="1400" dirty="0" smtClean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>
              <a:spcAft>
                <a:spcPts val="300"/>
              </a:spcAft>
              <a:buBlip>
                <a:blip r:embed="rId4"/>
              </a:buBlip>
            </a:pPr>
            <a:r>
              <a:rPr lang="en-US" sz="1400" dirty="0" smtClean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Opportunity to sample the EH “</a:t>
            </a:r>
            <a:r>
              <a:rPr lang="en-US" sz="1400" dirty="0" err="1" smtClean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Religieuse</a:t>
            </a:r>
            <a:r>
              <a:rPr lang="en-US" sz="1400" dirty="0" smtClean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” in the VIP lounge</a:t>
            </a:r>
          </a:p>
          <a:p>
            <a:pPr>
              <a:spcAft>
                <a:spcPts val="300"/>
              </a:spcAft>
              <a:buBlip>
                <a:blip r:embed="rId4"/>
              </a:buBlip>
            </a:pPr>
            <a:r>
              <a:rPr lang="en-US" sz="1400" dirty="0" smtClean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Free Official Catalogue </a:t>
            </a:r>
            <a:r>
              <a:rPr lang="en-US" sz="1400" dirty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(under availability</a:t>
            </a:r>
            <a:r>
              <a:rPr lang="en-US" sz="1400" dirty="0" smtClean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>
              <a:spcAft>
                <a:spcPts val="300"/>
              </a:spcAft>
              <a:buBlip>
                <a:blip r:embed="rId4"/>
              </a:buBlip>
            </a:pPr>
            <a:r>
              <a:rPr lang="en-US" sz="1400" dirty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Access to the Studio VIP and the Bar </a:t>
            </a:r>
            <a:r>
              <a:rPr lang="en-US" sz="1400" dirty="0" smtClean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OFF</a:t>
            </a:r>
          </a:p>
          <a:p>
            <a:pPr>
              <a:spcAft>
                <a:spcPts val="300"/>
              </a:spcAft>
              <a:buBlip>
                <a:blip r:embed="rId4"/>
              </a:buBlip>
            </a:pPr>
            <a:r>
              <a:rPr lang="en-US" sz="1400" dirty="0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Free shuttles from/ to the airport to </a:t>
            </a:r>
            <a:r>
              <a:rPr lang="en-US" sz="1400" dirty="0" err="1">
                <a:solidFill>
                  <a:srgbClr val="000000"/>
                </a:solidFill>
                <a:latin typeface="Akzidenz Grotesk BE"/>
                <a:ea typeface="Roboto" panose="02000000000000000000" pitchFamily="2" charset="0"/>
                <a:cs typeface="Roboto" panose="02000000000000000000" pitchFamily="2" charset="0"/>
              </a:rPr>
              <a:t>EquipHotel</a:t>
            </a:r>
            <a:endParaRPr lang="en-US" sz="1400" dirty="0">
              <a:solidFill>
                <a:srgbClr val="000000"/>
              </a:solidFill>
              <a:latin typeface="Akzidenz Grotesk BE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300"/>
              </a:spcAft>
              <a:buBlip>
                <a:blip r:embed="rId4"/>
              </a:buBlip>
            </a:pPr>
            <a:endParaRPr lang="en-US" sz="1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300"/>
              </a:spcAft>
              <a:buBlip>
                <a:blip r:embed="rId4"/>
              </a:buBlip>
            </a:pPr>
            <a:endParaRPr lang="en-US" sz="1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sz="1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300"/>
              </a:spcAft>
              <a:buBlip>
                <a:blip r:embed="rId4"/>
              </a:buBlip>
            </a:pPr>
            <a:endParaRPr lang="en-US" sz="1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300"/>
              </a:spcAft>
              <a:buBlip>
                <a:blip r:embed="rId4"/>
              </a:buBlip>
            </a:pPr>
            <a:endParaRPr lang="en-US" sz="1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300"/>
              </a:spcAft>
              <a:buBlip>
                <a:blip r:embed="rId4"/>
              </a:buBlip>
            </a:pPr>
            <a:endParaRPr lang="en-US" sz="1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spcAft>
                <a:spcPts val="300"/>
              </a:spcAft>
              <a:buNone/>
            </a:pPr>
            <a:endParaRPr lang="en-GB" sz="1200" b="1" dirty="0" smtClean="0">
              <a:solidFill>
                <a:srgbClr val="009EE0"/>
              </a:solidFill>
            </a:endParaRPr>
          </a:p>
          <a:p>
            <a:pPr>
              <a:spcAft>
                <a:spcPts val="300"/>
              </a:spcAft>
              <a:buFontTx/>
              <a:buBlip>
                <a:blip r:embed="rId4"/>
              </a:buBlip>
            </a:pPr>
            <a:endParaRPr lang="en-GB" sz="1200" b="1" dirty="0" smtClean="0">
              <a:solidFill>
                <a:srgbClr val="009EE0"/>
              </a:solidFill>
            </a:endParaRPr>
          </a:p>
          <a:p>
            <a:pPr>
              <a:spcAft>
                <a:spcPts val="300"/>
              </a:spcAft>
              <a:buFontTx/>
              <a:buBlip>
                <a:blip r:embed="rId4"/>
              </a:buBlip>
            </a:pPr>
            <a:endParaRPr lang="en-GB" sz="1200" dirty="0" smtClean="0"/>
          </a:p>
          <a:p>
            <a:pPr marL="0" indent="0">
              <a:buFontTx/>
              <a:buNone/>
            </a:pPr>
            <a:endParaRPr lang="en-GB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34"/>
          <a:stretch/>
        </p:blipFill>
        <p:spPr bwMode="auto">
          <a:xfrm>
            <a:off x="179512" y="3780027"/>
            <a:ext cx="7118733" cy="255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 rot="17040000">
            <a:off x="6216440" y="5016097"/>
            <a:ext cx="3310235" cy="335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kzidenz Grotesk BE Bold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Welcome to EquipHotel 2016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6"/>
                </a:solidFill>
              </a:rPr>
              <a:t>/</a:t>
            </a: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1" y="108342"/>
            <a:ext cx="1038293" cy="10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3140" y="836712"/>
            <a:ext cx="1954854" cy="5688632"/>
          </a:xfrm>
          <a:prstGeom prst="rect">
            <a:avLst/>
          </a:prstGeom>
          <a:noFill/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6EB-8307-4789-8767-6ACDE80690C1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1520" y="233216"/>
            <a:ext cx="2376264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 smtClean="0">
                <a:solidFill>
                  <a:schemeClr val="accent1"/>
                </a:solidFill>
                <a:latin typeface="Akzidenz Grotesk BE Bold" pitchFamily="34" charset="0"/>
              </a:rPr>
              <a:t>Follow us</a:t>
            </a: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4" y="973329"/>
            <a:ext cx="1447667" cy="81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53140" y="1791104"/>
            <a:ext cx="2002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" pitchFamily="34" charset="0"/>
              </a:rPr>
              <a:t>www.equiphotel.com</a:t>
            </a:r>
            <a:endParaRPr lang="fr-FR" sz="1200" dirty="0">
              <a:solidFill>
                <a:schemeClr val="accent6">
                  <a:lumMod val="75000"/>
                  <a:lumOff val="25000"/>
                </a:schemeClr>
              </a:solidFill>
              <a:latin typeface="Akzidenz Grotesk BE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5358" y="3314880"/>
            <a:ext cx="2002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" pitchFamily="34" charset="0"/>
              </a:rPr>
              <a:t>EquipHotel Paris</a:t>
            </a: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97" y="236058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89" y="3751522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21579" y="4706711"/>
            <a:ext cx="6784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" pitchFamily="34" charset="0"/>
              </a:rPr>
              <a:t>#EH16</a:t>
            </a:r>
          </a:p>
        </p:txBody>
      </p:sp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06" y="508518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18818" y="6134237"/>
            <a:ext cx="1326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" pitchFamily="34" charset="0"/>
              </a:rPr>
              <a:t>@</a:t>
            </a:r>
            <a:r>
              <a:rPr lang="fr-FR" sz="1200" dirty="0" err="1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" pitchFamily="34" charset="0"/>
              </a:rPr>
              <a:t>equiphotelparis</a:t>
            </a:r>
            <a:endParaRPr lang="fr-FR" sz="1200" dirty="0">
              <a:solidFill>
                <a:schemeClr val="accent6">
                  <a:lumMod val="75000"/>
                  <a:lumOff val="25000"/>
                </a:schemeClr>
              </a:solidFill>
              <a:latin typeface="Akzidenz Grotesk BE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97418" y="3399803"/>
            <a:ext cx="2979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en-US" sz="1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Lindsay JOACHIM</a:t>
            </a:r>
            <a:br>
              <a:rPr lang="en-US" sz="1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</a:br>
            <a:r>
              <a:rPr lang="en-US" sz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International Partners contact &amp;</a:t>
            </a:r>
            <a:br>
              <a:rPr lang="en-US" sz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</a:br>
            <a:r>
              <a:rPr lang="en-US" sz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Delegation coordination</a:t>
            </a:r>
            <a:br>
              <a:rPr lang="en-US" sz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</a:br>
            <a:r>
              <a:rPr lang="en-US" sz="8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/>
            </a:r>
            <a:br>
              <a:rPr lang="en-US" sz="8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</a:br>
            <a:r>
              <a:rPr lang="en-US" sz="1200" dirty="0" smtClean="0">
                <a:solidFill>
                  <a:srgbClr val="009EE0"/>
                </a:solidFill>
                <a:latin typeface="Akzidenz Grotesk BE Light"/>
                <a:cs typeface="Calibri" panose="020F0502020204030204" pitchFamily="34" charset="0"/>
              </a:rPr>
              <a:t>lindsay.joachim@reedexpo.fr </a:t>
            </a:r>
            <a:br>
              <a:rPr lang="en-US" sz="1200" dirty="0" smtClean="0">
                <a:solidFill>
                  <a:srgbClr val="009EE0"/>
                </a:solidFill>
                <a:latin typeface="Akzidenz Grotesk BE Light"/>
                <a:cs typeface="Calibri" panose="020F0502020204030204" pitchFamily="34" charset="0"/>
              </a:rPr>
            </a:br>
            <a:r>
              <a:rPr lang="en-US" sz="1200" dirty="0" smtClean="0">
                <a:solidFill>
                  <a:srgbClr val="009EE0"/>
                </a:solidFill>
                <a:latin typeface="Akzidenz Grotesk BE Light"/>
                <a:cs typeface="Calibri" panose="020F0502020204030204" pitchFamily="34" charset="0"/>
              </a:rPr>
              <a:t>+33 1 47 56 51 19</a:t>
            </a:r>
            <a:endParaRPr lang="en-US" sz="1200" b="1" i="1" dirty="0">
              <a:solidFill>
                <a:srgbClr val="009EE0"/>
              </a:solidFill>
              <a:latin typeface="Akzidenz Grotesk BE Light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1470" y="2788615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Akzidenz Grotesk BE Bold" pitchFamily="34" charset="0"/>
              </a:rPr>
              <a:t>Contact @EquipHotel</a:t>
            </a:r>
            <a:endParaRPr lang="en-GB" sz="2400" dirty="0">
              <a:solidFill>
                <a:schemeClr val="accent1"/>
              </a:solidFill>
              <a:latin typeface="Akzidenz Grotesk BE Bold" pitchFamily="34" charset="0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3491880" y="224072"/>
            <a:ext cx="438334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20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  <a:lumOff val="25000"/>
                </a:schemeClr>
              </a:buClr>
              <a:buSzPct val="125000"/>
              <a:buFont typeface="Symbol" panose="05050102010706020507" pitchFamily="18" charset="2"/>
              <a:buChar char="/"/>
              <a:defRPr sz="1800" kern="1200">
                <a:solidFill>
                  <a:schemeClr val="tx2"/>
                </a:solidFill>
                <a:latin typeface="Akzidenz Grotesk B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5000"/>
              <a:buFont typeface="Symbol" panose="05050102010706020507" pitchFamily="18" charset="2"/>
              <a:buChar char="/"/>
              <a:defRPr sz="18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800" dirty="0" smtClean="0">
                <a:solidFill>
                  <a:schemeClr val="accent1"/>
                </a:solidFill>
                <a:latin typeface="Akzidenz Grotesk BE Bold" pitchFamily="34" charset="0"/>
              </a:rPr>
              <a:t>Save the date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63366" y="832888"/>
            <a:ext cx="47530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EE0"/>
              </a:buClr>
              <a:buSzPct val="110000"/>
              <a:buFont typeface="Akzidenz Grotesk BE Light" pitchFamily="34" charset="0"/>
              <a:buChar char="/"/>
            </a:pPr>
            <a:r>
              <a:rPr lang="fr-FR" sz="16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06 -10 </a:t>
            </a:r>
            <a:r>
              <a:rPr lang="fr-FR" sz="1600" b="1" dirty="0" err="1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November</a:t>
            </a:r>
            <a:r>
              <a:rPr lang="fr-FR" sz="1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 </a:t>
            </a:r>
            <a:r>
              <a:rPr lang="fr-FR" sz="16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2016</a:t>
            </a:r>
            <a:r>
              <a:rPr lang="fr-FR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/>
            </a:r>
            <a:br>
              <a:rPr lang="fr-FR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</a:br>
            <a:r>
              <a:rPr lang="fr-FR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1 </a:t>
            </a:r>
            <a:r>
              <a:rPr lang="fr-FR" sz="1600" dirty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Place de la Porte de </a:t>
            </a:r>
            <a:r>
              <a:rPr lang="fr-FR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Versailles</a:t>
            </a:r>
            <a:br>
              <a:rPr lang="fr-FR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</a:br>
            <a:r>
              <a:rPr lang="fr-FR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75015 Paris, France</a:t>
            </a:r>
            <a:br>
              <a:rPr lang="fr-FR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</a:br>
            <a:endParaRPr lang="fr-FR" sz="1600" dirty="0" smtClean="0">
              <a:solidFill>
                <a:schemeClr val="accent6">
                  <a:lumMod val="75000"/>
                  <a:lumOff val="25000"/>
                </a:schemeClr>
              </a:solidFill>
              <a:latin typeface="Akzidenz Grotesk BE Light"/>
              <a:cs typeface="Calibri" panose="020F0502020204030204" pitchFamily="34" charset="0"/>
            </a:endParaRPr>
          </a:p>
          <a:p>
            <a:pPr marL="285750" indent="-285750">
              <a:buClr>
                <a:srgbClr val="009EE0"/>
              </a:buClr>
              <a:buSzPct val="110000"/>
              <a:buFont typeface="Akzidenz Grotesk BE Light" pitchFamily="34" charset="0"/>
              <a:buChar char="/"/>
            </a:pPr>
            <a:r>
              <a:rPr lang="en-US" sz="16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Opening </a:t>
            </a:r>
            <a:r>
              <a:rPr lang="en-US" sz="16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hours</a:t>
            </a:r>
            <a:br>
              <a:rPr lang="en-US" sz="16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Sunday </a:t>
            </a:r>
            <a:r>
              <a:rPr lang="en-US" sz="1600" dirty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to Wednesday : 9.30am to 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7.00pm</a:t>
            </a:r>
            <a:b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</a:b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Thursday </a:t>
            </a:r>
            <a:r>
              <a:rPr lang="en-US" sz="1600" dirty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: 9.30am to 6.00pm</a:t>
            </a:r>
            <a:endParaRPr lang="fr-FR" sz="1600" dirty="0">
              <a:solidFill>
                <a:schemeClr val="accent6">
                  <a:lumMod val="75000"/>
                  <a:lumOff val="25000"/>
                </a:schemeClr>
              </a:solidFill>
              <a:latin typeface="Akzidenz Grotesk BE Light"/>
              <a:cs typeface="Calibri" panose="020F0502020204030204" pitchFamily="34" charset="0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 rot="17040000">
            <a:off x="5299522" y="3830790"/>
            <a:ext cx="5753420" cy="335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kzidenz Grotesk BE Bold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EquipHotel 2016, </a:t>
            </a:r>
            <a:r>
              <a:rPr lang="en-US" b="1" dirty="0" smtClean="0">
                <a:solidFill>
                  <a:schemeClr val="bg1"/>
                </a:solidFill>
              </a:rPr>
              <a:t>Paris, France </a:t>
            </a:r>
            <a:r>
              <a:rPr lang="fr-FR" dirty="0" smtClean="0">
                <a:solidFill>
                  <a:schemeClr val="accent6"/>
                </a:solidFill>
              </a:rPr>
              <a:t>/</a:t>
            </a: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15" y="3390125"/>
            <a:ext cx="869703" cy="129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137103"/>
            <a:ext cx="1038293" cy="103829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499469" y="4845210"/>
            <a:ext cx="3232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100000"/>
            </a:pPr>
            <a:r>
              <a:rPr lang="en-GB" sz="2400" dirty="0">
                <a:solidFill>
                  <a:schemeClr val="accent1"/>
                </a:solidFill>
                <a:latin typeface="Akzidenz Grotesk BE Bold" pitchFamily="34" charset="0"/>
              </a:rPr>
              <a:t>Contact </a:t>
            </a:r>
            <a:r>
              <a:rPr lang="en-GB" sz="2400" dirty="0" smtClean="0">
                <a:solidFill>
                  <a:schemeClr val="accent1"/>
                </a:solidFill>
                <a:latin typeface="Akzidenz Grotesk BE Bold" pitchFamily="34" charset="0"/>
              </a:rPr>
              <a:t>@ AMFORHT</a:t>
            </a:r>
            <a:endParaRPr lang="en-GB" sz="2400" dirty="0">
              <a:solidFill>
                <a:schemeClr val="accent1"/>
              </a:solidFill>
              <a:latin typeface="Akzidenz Grotesk BE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79953" y="5327811"/>
            <a:ext cx="247837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en-US" sz="1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Helene VERDET</a:t>
            </a:r>
            <a:br>
              <a:rPr lang="en-US" sz="1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</a:br>
            <a:r>
              <a:rPr lang="en-US" sz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>AMFORHT General Delegate</a:t>
            </a:r>
            <a:r>
              <a:rPr lang="en-US" sz="10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/>
            </a:r>
            <a:br>
              <a:rPr lang="en-US" sz="10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</a:br>
            <a:r>
              <a:rPr lang="en-US" sz="5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  <a:t/>
            </a:r>
            <a:br>
              <a:rPr lang="en-US" sz="5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 Light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009EE0"/>
                </a:solidFill>
                <a:latin typeface="Akzidenz Grotesk BE Light"/>
                <a:cs typeface="Calibri" panose="020F0502020204030204" pitchFamily="34" charset="0"/>
                <a:hlinkClick r:id="rId11"/>
              </a:rPr>
              <a:t>helene.verdet@amforht.com</a:t>
            </a:r>
            <a:r>
              <a:rPr lang="en-US" sz="1200" dirty="0">
                <a:solidFill>
                  <a:srgbClr val="009EE0"/>
                </a:solidFill>
                <a:latin typeface="Akzidenz Grotesk BE Light"/>
                <a:cs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009EE0"/>
                </a:solidFill>
                <a:latin typeface="Akzidenz Grotesk BE Light"/>
                <a:cs typeface="Calibri" panose="020F0502020204030204" pitchFamily="34" charset="0"/>
              </a:rPr>
            </a:br>
            <a:r>
              <a:rPr lang="en-US" sz="1200" dirty="0" smtClean="0">
                <a:solidFill>
                  <a:srgbClr val="009EE0"/>
                </a:solidFill>
                <a:latin typeface="Akzidenz Grotesk BE Light"/>
                <a:cs typeface="Calibri" panose="020F0502020204030204" pitchFamily="34" charset="0"/>
              </a:rPr>
              <a:t>+33 7 61 05 74 65</a:t>
            </a:r>
            <a:endParaRPr lang="en-US" sz="1200" b="1" i="1" dirty="0">
              <a:solidFill>
                <a:srgbClr val="009EE0"/>
              </a:solidFill>
              <a:latin typeface="Akzidenz Grotesk BE Light"/>
              <a:cs typeface="Calibri" panose="020F0502020204030204" pitchFamily="34" charset="0"/>
            </a:endParaRPr>
          </a:p>
        </p:txBody>
      </p:sp>
      <p:pic>
        <p:nvPicPr>
          <p:cNvPr id="23" name="Image 2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15" y="5327811"/>
            <a:ext cx="973819" cy="9235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78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16416" y="6336703"/>
            <a:ext cx="827584" cy="548681"/>
          </a:xfrm>
        </p:spPr>
        <p:txBody>
          <a:bodyPr/>
          <a:lstStyle/>
          <a:p>
            <a:fld id="{852666EB-8307-4789-8767-6ACDE80690C1}" type="slidenum">
              <a:rPr lang="fr-FR" smtClean="0"/>
              <a:t>2</a:t>
            </a:fld>
            <a:endParaRPr lang="fr-FR"/>
          </a:p>
        </p:txBody>
      </p:sp>
      <p:pic>
        <p:nvPicPr>
          <p:cNvPr id="6" name="Picture 2" descr="http://www.equiphotel.com/REF/REF_Equiphotel/images/content/slider/widget_hp_nb_slider-5.jpg?v=63580263711540589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2812144" cy="1554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itre 1"/>
          <p:cNvSpPr txBox="1">
            <a:spLocks/>
          </p:cNvSpPr>
          <p:nvPr/>
        </p:nvSpPr>
        <p:spPr>
          <a:xfrm rot="17040000">
            <a:off x="5299522" y="3830790"/>
            <a:ext cx="5753420" cy="335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kzidenz Grotesk BE Bold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EquipHotel 2016, Your must-attend trade </a:t>
            </a:r>
            <a:r>
              <a:rPr lang="en-US" b="1" dirty="0" smtClean="0">
                <a:solidFill>
                  <a:schemeClr val="bg1"/>
                </a:solidFill>
              </a:rPr>
              <a:t>show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6"/>
                </a:solidFill>
              </a:rPr>
              <a:t>/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9592" y="26064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9EE0"/>
                </a:solidFill>
                <a:latin typeface="Akzidenz Grotesk BE" pitchFamily="34" charset="0"/>
              </a:rPr>
              <a:t>Welcome to EquipHotel 2016</a:t>
            </a:r>
          </a:p>
          <a:p>
            <a:pPr algn="ctr"/>
            <a:r>
              <a:rPr lang="en-US" sz="2000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" pitchFamily="34" charset="0"/>
              </a:rPr>
              <a:t>Come </a:t>
            </a:r>
            <a:r>
              <a:rPr lang="en-US" sz="2000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" pitchFamily="34" charset="0"/>
              </a:rPr>
              <a:t>and shop for all your </a:t>
            </a:r>
            <a:r>
              <a:rPr lang="en-US" sz="2000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" pitchFamily="34" charset="0"/>
              </a:rPr>
              <a:t>professional needs in </a:t>
            </a:r>
            <a:r>
              <a:rPr lang="en-US" sz="2000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" pitchFamily="34" charset="0"/>
              </a:rPr>
              <a:t>Paris </a:t>
            </a:r>
            <a:endParaRPr lang="en-US" sz="2000" i="1" dirty="0">
              <a:solidFill>
                <a:schemeClr val="accent6">
                  <a:lumMod val="75000"/>
                  <a:lumOff val="25000"/>
                </a:schemeClr>
              </a:solidFill>
              <a:latin typeface="Akzidenz Grotesk BE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065461" y="4941168"/>
            <a:ext cx="4320306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 dirty="0" smtClean="0">
                <a:ln>
                  <a:noFill/>
                </a:ln>
                <a:solidFill>
                  <a:srgbClr val="009EE0"/>
                </a:solidFill>
                <a:effectLst/>
                <a:latin typeface="Akzidenz Grotesk BE" pitchFamily="34" charset="0"/>
                <a:cs typeface="Arial" pitchFamily="34" charset="0"/>
              </a:rPr>
              <a:t>#</a:t>
            </a:r>
            <a:r>
              <a:rPr kumimoji="0" lang="fr-FR" altLang="fr-FR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Akzidenz Grotesk BE" pitchFamily="34" charset="0"/>
                <a:cs typeface="Arial" pitchFamily="34" charset="0"/>
              </a:rPr>
              <a:t>EH16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kzidenz Grotesk BE" pitchFamily="34" charset="0"/>
                <a:cs typeface="Arial" pitchFamily="34" charset="0"/>
              </a:rPr>
              <a:t>Discover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Akzidenz Grotesk BE" pitchFamily="34" charset="0"/>
                <a:cs typeface="Arial" pitchFamily="34" charset="0"/>
              </a:rPr>
              <a:t> the programme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  <a:lumOff val="25000"/>
                </a:schemeClr>
              </a:solidFill>
              <a:effectLst/>
              <a:latin typeface="Akzidenz Grotesk BE" pitchFamily="34" charset="0"/>
              <a:cs typeface="Arial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79512" y="1889537"/>
            <a:ext cx="5266196" cy="1938992"/>
            <a:chOff x="251520" y="1482969"/>
            <a:chExt cx="5266196" cy="1938992"/>
          </a:xfrm>
        </p:grpSpPr>
        <p:sp>
          <p:nvSpPr>
            <p:cNvPr id="4" name="Rectangle 3"/>
            <p:cNvSpPr/>
            <p:nvPr/>
          </p:nvSpPr>
          <p:spPr>
            <a:xfrm>
              <a:off x="251520" y="1482969"/>
              <a:ext cx="4572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base"/>
              <a:r>
                <a:rPr lang="en-US" sz="14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kzidenz Grotesk BE" pitchFamily="34" charset="0"/>
                </a:rPr>
                <a:t>As a HORECA professional, you face a number of challenges, day in, day out. </a:t>
              </a:r>
              <a:r>
                <a:rPr lang="en-US" sz="1400" dirty="0" err="1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kzidenz Grotesk BE" pitchFamily="34" charset="0"/>
                </a:rPr>
                <a:t>EquipHotel</a:t>
              </a:r>
              <a:r>
                <a:rPr lang="en-US" sz="14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kzidenz Grotesk BE" pitchFamily="34" charset="0"/>
                </a:rPr>
                <a:t> acts as your source of inspiration and a means of energizing your development, providing you with access to solutions and helping you meet other market professionals</a:t>
              </a:r>
              <a:r>
                <a:rPr lang="en-US" sz="14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kzidenz Grotesk BE" pitchFamily="34" charset="0"/>
                </a:rPr>
                <a:t>.</a:t>
              </a:r>
            </a:p>
            <a:p>
              <a:pPr algn="just" fontAlgn="base"/>
              <a:endPara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</a:endParaRPr>
            </a:p>
            <a:p>
              <a:pPr algn="just" fontAlgn="base"/>
              <a:endParaRPr lang="en-US" sz="800" dirty="0">
                <a:solidFill>
                  <a:schemeClr val="accent2">
                    <a:lumMod val="75000"/>
                    <a:lumOff val="25000"/>
                  </a:schemeClr>
                </a:solidFill>
                <a:latin typeface="Akzidenz Grotesk BE" pitchFamily="34" charset="0"/>
              </a:endParaRPr>
            </a:p>
            <a:p>
              <a:pPr marL="285750" lvl="1" indent="-285750" fontAlgn="base">
                <a:buClr>
                  <a:schemeClr val="accent1"/>
                </a:buClr>
                <a:buSzPct val="125000"/>
                <a:buBlip>
                  <a:blip r:embed="rId3"/>
                </a:buBlip>
              </a:pPr>
              <a:r>
                <a:rPr lang="en-GB" sz="1400" b="1" dirty="0">
                  <a:solidFill>
                    <a:srgbClr val="009EE0"/>
                  </a:solidFill>
                  <a:latin typeface="Akzidenz Grotesk BE" pitchFamily="34" charset="0"/>
                </a:rPr>
                <a:t>Kitchen &amp; Food products</a:t>
              </a:r>
            </a:p>
            <a:p>
              <a:pPr marL="285750" lvl="1" indent="-285750" fontAlgn="base">
                <a:buClr>
                  <a:schemeClr val="accent1"/>
                </a:buClr>
                <a:buSzPct val="125000"/>
                <a:buBlip>
                  <a:blip r:embed="rId3"/>
                </a:buBlip>
              </a:pPr>
              <a:r>
                <a:rPr lang="en-GB" sz="1400" b="1" dirty="0">
                  <a:solidFill>
                    <a:srgbClr val="009EE0"/>
                  </a:solidFill>
                  <a:latin typeface="Akzidenz Grotesk BE" pitchFamily="34" charset="0"/>
                </a:rPr>
                <a:t>Design &amp; Layout </a:t>
              </a:r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06378" y="2878416"/>
              <a:ext cx="26113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 fontAlgn="base">
                <a:buClr>
                  <a:schemeClr val="accent1"/>
                </a:buClr>
                <a:buSzPct val="125000"/>
                <a:buBlip>
                  <a:blip r:embed="rId3"/>
                </a:buBlip>
              </a:pPr>
              <a:r>
                <a:rPr lang="en-GB" sz="1400" b="1" dirty="0" smtClean="0">
                  <a:solidFill>
                    <a:srgbClr val="009EE0"/>
                  </a:solidFill>
                  <a:latin typeface="Akzidenz Grotesk BE" pitchFamily="34" charset="0"/>
                </a:rPr>
                <a:t>Bathroom </a:t>
              </a:r>
              <a:r>
                <a:rPr lang="en-GB" sz="1400" b="1" dirty="0">
                  <a:solidFill>
                    <a:srgbClr val="009EE0"/>
                  </a:solidFill>
                  <a:latin typeface="Akzidenz Grotesk BE" pitchFamily="34" charset="0"/>
                </a:rPr>
                <a:t>&amp; Spa</a:t>
              </a:r>
            </a:p>
            <a:p>
              <a:pPr marL="285750" lvl="1" indent="-285750" fontAlgn="base">
                <a:buClr>
                  <a:schemeClr val="accent1"/>
                </a:buClr>
                <a:buSzPct val="125000"/>
                <a:buBlip>
                  <a:blip r:embed="rId3"/>
                </a:buBlip>
              </a:pPr>
              <a:r>
                <a:rPr lang="en-GB" sz="1400" b="1" dirty="0">
                  <a:solidFill>
                    <a:srgbClr val="009EE0"/>
                  </a:solidFill>
                  <a:latin typeface="Akzidenz Grotesk BE" pitchFamily="34" charset="0"/>
                </a:rPr>
                <a:t>IT &amp; Services</a:t>
              </a: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137103"/>
            <a:ext cx="1038293" cy="10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56" y="-44092"/>
            <a:ext cx="1911094" cy="181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B20D-B3DE-415A-B6BE-D7706F4C4F54}" type="slidenum">
              <a:rPr lang="fr-FR" smtClean="0"/>
              <a:t>3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059788" y="1020798"/>
            <a:ext cx="4816468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600"/>
              </a:spcAft>
              <a:buBlip>
                <a:blip r:embed="rId3"/>
              </a:buBlip>
            </a:pPr>
            <a:r>
              <a:rPr lang="en-US" sz="2400" b="1" dirty="0">
                <a:solidFill>
                  <a:srgbClr val="009EE0"/>
                </a:solidFill>
                <a:latin typeface="Akzidenz Grotesk BE" pitchFamily="34" charset="0"/>
              </a:rPr>
              <a:t>111,000 </a:t>
            </a:r>
            <a:r>
              <a:rPr lang="en-US" sz="2400" b="1" dirty="0" smtClean="0">
                <a:solidFill>
                  <a:srgbClr val="009EE0"/>
                </a:solidFill>
                <a:latin typeface="Akzidenz Grotesk BE" pitchFamily="34" charset="0"/>
              </a:rPr>
              <a:t>professionals</a:t>
            </a:r>
            <a:endParaRPr lang="en-US" sz="2400" b="1" dirty="0">
              <a:solidFill>
                <a:srgbClr val="009EE0"/>
              </a:solidFill>
              <a:latin typeface="Akzidenz Grotesk BE" pitchFamily="34" charset="0"/>
            </a:endParaRPr>
          </a:p>
          <a:p>
            <a:pPr marL="285750" indent="-285750" fontAlgn="base">
              <a:spcAft>
                <a:spcPts val="600"/>
              </a:spcAft>
              <a:buBlip>
                <a:blip r:embed="rId3"/>
              </a:buBlip>
            </a:pPr>
            <a:r>
              <a:rPr lang="en-US" sz="2400" b="1" dirty="0">
                <a:solidFill>
                  <a:srgbClr val="009EE0"/>
                </a:solidFill>
                <a:latin typeface="Akzidenz Grotesk BE" pitchFamily="34" charset="0"/>
              </a:rPr>
              <a:t>1,600 exhibitors</a:t>
            </a:r>
          </a:p>
          <a:p>
            <a:pPr marL="285750" indent="-285750" fontAlgn="base">
              <a:spcAft>
                <a:spcPts val="600"/>
              </a:spcAft>
              <a:buBlip>
                <a:blip r:embed="rId3"/>
              </a:buBlip>
            </a:pPr>
            <a:r>
              <a:rPr lang="en-US" sz="2400" b="1" dirty="0" smtClean="0">
                <a:solidFill>
                  <a:srgbClr val="009EE0"/>
                </a:solidFill>
                <a:latin typeface="Akzidenz Grotesk BE" pitchFamily="34" charset="0"/>
              </a:rPr>
              <a:t>133 countries</a:t>
            </a:r>
          </a:p>
          <a:p>
            <a:pPr marL="285750" indent="-285750" fontAlgn="base">
              <a:spcAft>
                <a:spcPts val="600"/>
              </a:spcAft>
              <a:buBlip>
                <a:blip r:embed="rId3"/>
              </a:buBlip>
            </a:pPr>
            <a:r>
              <a:rPr lang="en-US" sz="2400" b="1" dirty="0" smtClean="0">
                <a:solidFill>
                  <a:srgbClr val="009EE0"/>
                </a:solidFill>
                <a:latin typeface="Akzidenz Grotesk BE" pitchFamily="34" charset="0"/>
              </a:rPr>
              <a:t>30 sector of activity</a:t>
            </a:r>
          </a:p>
          <a:p>
            <a:pPr marL="285750" indent="-285750" fontAlgn="base">
              <a:spcAft>
                <a:spcPts val="600"/>
              </a:spcAft>
              <a:buBlip>
                <a:blip r:embed="rId3"/>
              </a:buBlip>
            </a:pPr>
            <a:r>
              <a:rPr lang="en-US" sz="2400" b="1" dirty="0">
                <a:solidFill>
                  <a:srgbClr val="009EE0"/>
                </a:solidFill>
                <a:latin typeface="Akzidenz Grotesk BE" pitchFamily="34" charset="0"/>
              </a:rPr>
              <a:t>5 days in Paris, France</a:t>
            </a:r>
          </a:p>
          <a:p>
            <a:pPr marL="285750" indent="-285750" fontAlgn="base">
              <a:spcAft>
                <a:spcPts val="600"/>
              </a:spcAft>
              <a:buBlip>
                <a:blip r:embed="rId3"/>
              </a:buBlip>
            </a:pPr>
            <a:endParaRPr lang="en-US" sz="2400" b="1" dirty="0" smtClean="0">
              <a:solidFill>
                <a:srgbClr val="009EE0"/>
              </a:solidFill>
              <a:latin typeface="Akzidenz Grotesk BE" pitchFamily="34" charset="0"/>
            </a:endParaRPr>
          </a:p>
          <a:p>
            <a:pPr marL="285750" indent="-285750" fontAlgn="base">
              <a:spcAft>
                <a:spcPts val="600"/>
              </a:spcAft>
              <a:buBlip>
                <a:blip r:embed="rId3"/>
              </a:buBlip>
            </a:pPr>
            <a:endParaRPr lang="en-US" sz="2400" b="1" dirty="0" smtClean="0">
              <a:solidFill>
                <a:srgbClr val="009EE0"/>
              </a:solidFill>
              <a:latin typeface="Akzidenz Grotesk BE" pitchFamily="34" charset="0"/>
            </a:endParaRPr>
          </a:p>
          <a:p>
            <a:pPr marL="285750" indent="-285750" fontAlgn="base">
              <a:spcAft>
                <a:spcPts val="600"/>
              </a:spcAft>
              <a:buBlip>
                <a:blip r:embed="rId3"/>
              </a:buBlip>
            </a:pPr>
            <a:endParaRPr lang="en-US" sz="2400" b="1" dirty="0">
              <a:solidFill>
                <a:srgbClr val="009EE0"/>
              </a:solidFill>
              <a:latin typeface="Akzidenz Grotesk BE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33056"/>
            <a:ext cx="3024336" cy="201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ZoneTexte 13"/>
          <p:cNvSpPr txBox="1"/>
          <p:nvPr/>
        </p:nvSpPr>
        <p:spPr>
          <a:xfrm>
            <a:off x="251520" y="62068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Key figures</a:t>
            </a:r>
            <a:endParaRPr lang="fr-FR" sz="2000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 rot="17040000">
            <a:off x="6216440" y="5006953"/>
            <a:ext cx="3310235" cy="335661"/>
          </a:xfrm>
        </p:spPr>
        <p:txBody>
          <a:bodyPr>
            <a:noAutofit/>
          </a:bodyPr>
          <a:lstStyle/>
          <a:p>
            <a:pPr algn="l"/>
            <a:r>
              <a:rPr lang="fr-FR" sz="1400" cap="none" dirty="0" smtClean="0"/>
              <a:t>Key figure</a:t>
            </a:r>
            <a:r>
              <a:rPr lang="fr-FR" sz="1600" cap="none" dirty="0" smtClean="0"/>
              <a:t>s</a:t>
            </a:r>
            <a:r>
              <a:rPr lang="fr-FR" sz="1400" cap="none" dirty="0" smtClean="0"/>
              <a:t> </a:t>
            </a:r>
            <a:r>
              <a:rPr lang="fr-FR" sz="1400" dirty="0" smtClean="0">
                <a:solidFill>
                  <a:schemeClr val="accent6"/>
                </a:solidFill>
              </a:rPr>
              <a:t>/</a:t>
            </a:r>
            <a:endParaRPr lang="fr-FR" sz="1400" dirty="0">
              <a:solidFill>
                <a:schemeClr val="accent6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95" y="258371"/>
            <a:ext cx="1124744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6EB-8307-4789-8767-6ACDE80690C1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756084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latin typeface="Akzidenz Grotesk BE Bold" pitchFamily="34" charset="0"/>
              </a:rPr>
              <a:t>Benefits offered to group visitors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600" b="1" u="sng" dirty="0" smtClean="0">
                <a:solidFill>
                  <a:srgbClr val="009EE0"/>
                </a:solidFill>
              </a:rPr>
              <a:t>AMFORHT VIP DELEGATION Guests</a:t>
            </a:r>
          </a:p>
          <a:p>
            <a:pPr marL="0" indent="0">
              <a:spcAft>
                <a:spcPts val="300"/>
              </a:spcAft>
              <a:buNone/>
            </a:pPr>
            <a:endParaRPr lang="en-US" sz="1200" b="1" dirty="0" smtClean="0"/>
          </a:p>
          <a:p>
            <a:pPr marL="342900" lvl="1" indent="-342900">
              <a:spcBef>
                <a:spcPts val="600"/>
              </a:spcBef>
              <a:spcAft>
                <a:spcPts val="300"/>
              </a:spcAft>
              <a:buClr>
                <a:srgbClr val="009EE0"/>
              </a:buClr>
              <a:buSzPct val="100000"/>
              <a:buBlip>
                <a:blip r:embed="rId2"/>
              </a:buBlip>
            </a:pPr>
            <a:r>
              <a:rPr lang="en-US" sz="1600" b="1" dirty="0" smtClean="0">
                <a:solidFill>
                  <a:srgbClr val="009EE0"/>
                </a:solidFill>
              </a:rPr>
              <a:t>Transfers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between hotel and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EquipHotel (subject to availability)</a:t>
            </a:r>
          </a:p>
          <a:p>
            <a:pPr marL="342900" lvl="1" indent="-342900">
              <a:spcBef>
                <a:spcPts val="600"/>
              </a:spcBef>
              <a:spcAft>
                <a:spcPts val="300"/>
              </a:spcAft>
              <a:buClr>
                <a:srgbClr val="009EE0"/>
              </a:buClr>
              <a:buSzPct val="100000"/>
              <a:buBlip>
                <a:blip r:embed="rId2"/>
              </a:buBlip>
            </a:pP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Classification as </a:t>
            </a:r>
            <a:r>
              <a:rPr lang="en-US" sz="1600" b="1" dirty="0">
                <a:solidFill>
                  <a:srgbClr val="009EE0"/>
                </a:solidFill>
              </a:rPr>
              <a:t>VIP </a:t>
            </a:r>
            <a:r>
              <a:rPr lang="en-US" sz="1600" b="1" dirty="0" smtClean="0">
                <a:solidFill>
                  <a:srgbClr val="009EE0"/>
                </a:solidFill>
              </a:rPr>
              <a:t>visitor</a:t>
            </a:r>
            <a:endParaRPr lang="en-US" sz="16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spcBef>
                <a:spcPts val="600"/>
              </a:spcBef>
              <a:spcAft>
                <a:spcPts val="300"/>
              </a:spcAft>
              <a:buClr>
                <a:srgbClr val="009EE0"/>
              </a:buClr>
              <a:buSzPct val="100000"/>
              <a:buBlip>
                <a:blip r:embed="rId2"/>
              </a:buBlip>
            </a:pPr>
            <a:r>
              <a:rPr lang="en-US" sz="1600" b="1" dirty="0">
                <a:solidFill>
                  <a:srgbClr val="009EE0"/>
                </a:solidFill>
              </a:rPr>
              <a:t>VIP entrance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for international visitors (hall 3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lvl="1" indent="-342900">
              <a:spcBef>
                <a:spcPts val="600"/>
              </a:spcBef>
              <a:spcAft>
                <a:spcPts val="300"/>
              </a:spcAft>
              <a:buClr>
                <a:srgbClr val="009EE0"/>
              </a:buClr>
              <a:buSzPct val="100000"/>
              <a:buBlip>
                <a:blip r:embed="rId2"/>
              </a:buBlip>
            </a:pPr>
            <a:r>
              <a:rPr lang="en-US" sz="1600" b="1" dirty="0" smtClean="0">
                <a:solidFill>
                  <a:srgbClr val="009EE0"/>
                </a:solidFill>
              </a:rPr>
              <a:t>Welcome </a:t>
            </a:r>
            <a:r>
              <a:rPr lang="en-US" sz="1600" b="1" dirty="0">
                <a:solidFill>
                  <a:srgbClr val="009EE0"/>
                </a:solidFill>
              </a:rPr>
              <a:t>Pack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: Free official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catalogue, Left-luggage desk,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Business Center access &amp; Concierge services</a:t>
            </a:r>
          </a:p>
          <a:p>
            <a:pPr marL="342900" lvl="1" indent="-342900">
              <a:spcBef>
                <a:spcPts val="600"/>
              </a:spcBef>
              <a:spcAft>
                <a:spcPts val="300"/>
              </a:spcAft>
              <a:buClr>
                <a:srgbClr val="009EE0"/>
              </a:buClr>
              <a:buSzPct val="100000"/>
              <a:buBlip>
                <a:blip r:embed="rId2"/>
              </a:buBlip>
            </a:pP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Permanent access to the </a:t>
            </a:r>
            <a:r>
              <a:rPr lang="en-US" sz="1600" b="1" dirty="0">
                <a:solidFill>
                  <a:srgbClr val="009EE0"/>
                </a:solidFill>
              </a:rPr>
              <a:t>VIP Lounge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with soft drinks and bar snacks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all day</a:t>
            </a:r>
          </a:p>
          <a:p>
            <a:pPr marL="1346200" lvl="1" indent="-1346200">
              <a:spcBef>
                <a:spcPts val="600"/>
              </a:spcBef>
              <a:spcAft>
                <a:spcPts val="300"/>
              </a:spcAft>
              <a:buClr>
                <a:srgbClr val="009EE0"/>
              </a:buClr>
              <a:buSzPct val="100000"/>
              <a:buBlip>
                <a:blip r:embed="rId2"/>
              </a:buBlip>
            </a:pP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Access to </a:t>
            </a:r>
            <a:r>
              <a:rPr lang="en-US" sz="1600" b="1" dirty="0">
                <a:solidFill>
                  <a:srgbClr val="009EE0"/>
                </a:solidFill>
              </a:rPr>
              <a:t>Top </a:t>
            </a:r>
            <a:r>
              <a:rPr lang="en-US" sz="1600" b="1" dirty="0" smtClean="0">
                <a:solidFill>
                  <a:srgbClr val="009EE0"/>
                </a:solidFill>
              </a:rPr>
              <a:t>Buyers </a:t>
            </a:r>
            <a:r>
              <a:rPr lang="en-US" sz="1600" b="1" dirty="0">
                <a:solidFill>
                  <a:srgbClr val="009EE0"/>
                </a:solidFill>
              </a:rPr>
              <a:t>Club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including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free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access to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the m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atchmaking platform </a:t>
            </a:r>
            <a:r>
              <a:rPr lang="en-U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EH 360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.</a:t>
            </a:r>
            <a:b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Save </a:t>
            </a: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time </a:t>
            </a:r>
            <a:r>
              <a:rPr lang="en-US" sz="14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by matching up </a:t>
            </a: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with the right </a:t>
            </a:r>
            <a:r>
              <a:rPr lang="en-US" sz="14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suppliers, capable </a:t>
            </a: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14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precisely meeting </a:t>
            </a: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your needs</a:t>
            </a:r>
            <a:endParaRPr lang="en-US" sz="16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spcBef>
                <a:spcPts val="600"/>
              </a:spcBef>
              <a:spcAft>
                <a:spcPts val="300"/>
              </a:spcAft>
              <a:buClr>
                <a:srgbClr val="009EE0"/>
              </a:buClr>
              <a:buSzPct val="100000"/>
              <a:buBlip>
                <a:blip r:embed="rId2"/>
              </a:buBlip>
            </a:pPr>
            <a:r>
              <a:rPr lang="en-US" sz="1600" b="1" dirty="0">
                <a:solidFill>
                  <a:srgbClr val="009EE0"/>
                </a:solidFill>
              </a:rPr>
              <a:t>EquipHotel G</a:t>
            </a:r>
            <a:r>
              <a:rPr lang="en-US" sz="1600" b="1" dirty="0" smtClean="0">
                <a:solidFill>
                  <a:srgbClr val="009EE0"/>
                </a:solidFill>
              </a:rPr>
              <a:t>uided </a:t>
            </a:r>
            <a:r>
              <a:rPr lang="en-US" sz="1600" b="1" dirty="0">
                <a:solidFill>
                  <a:srgbClr val="009EE0"/>
                </a:solidFill>
              </a:rPr>
              <a:t>T</a:t>
            </a:r>
            <a:r>
              <a:rPr lang="en-US" sz="1600" b="1" dirty="0" smtClean="0">
                <a:solidFill>
                  <a:srgbClr val="009EE0"/>
                </a:solidFill>
              </a:rPr>
              <a:t>our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including the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STUDIO16 with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an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English-speaking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guide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(advance booking required)</a:t>
            </a:r>
            <a:endParaRPr lang="en-US" sz="16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spcBef>
                <a:spcPts val="600"/>
              </a:spcBef>
              <a:spcAft>
                <a:spcPts val="300"/>
              </a:spcAft>
              <a:buClr>
                <a:srgbClr val="009EE0"/>
              </a:buClr>
              <a:buSzPct val="100000"/>
              <a:buBlip>
                <a:blip r:embed="rId2"/>
              </a:buBlip>
            </a:pPr>
            <a:r>
              <a:rPr lang="en-US" sz="1600" b="1" dirty="0">
                <a:solidFill>
                  <a:srgbClr val="009EE0"/>
                </a:solidFill>
              </a:rPr>
              <a:t>Paris Hotel Guided Tour </a:t>
            </a: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(English speaking, 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advance booking required)</a:t>
            </a:r>
          </a:p>
          <a:p>
            <a:pPr marL="342900" lvl="1" indent="-342900">
              <a:spcBef>
                <a:spcPts val="600"/>
              </a:spcBef>
              <a:spcAft>
                <a:spcPts val="300"/>
              </a:spcAft>
              <a:buClr>
                <a:srgbClr val="009EE0"/>
              </a:buClr>
              <a:buSzPct val="100000"/>
              <a:buBlip>
                <a:blip r:embed="rId2"/>
              </a:buBlip>
            </a:pPr>
            <a:r>
              <a:rPr lang="en-U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Networking events with </a:t>
            </a:r>
            <a:r>
              <a:rPr lang="en-US" sz="1600" b="1" dirty="0" smtClean="0">
                <a:solidFill>
                  <a:srgbClr val="009EE0"/>
                </a:solidFill>
              </a:rPr>
              <a:t>EquipHotel’s </a:t>
            </a:r>
            <a:r>
              <a:rPr lang="en-US" sz="1600" b="1" dirty="0">
                <a:solidFill>
                  <a:srgbClr val="009EE0"/>
                </a:solidFill>
              </a:rPr>
              <a:t>evening </a:t>
            </a:r>
            <a:r>
              <a:rPr lang="en-US" sz="1600" b="1" dirty="0" smtClean="0">
                <a:solidFill>
                  <a:srgbClr val="009EE0"/>
                </a:solidFill>
              </a:rPr>
              <a:t>parties</a:t>
            </a:r>
            <a:endParaRPr lang="en-US" sz="1600" b="1" dirty="0">
              <a:solidFill>
                <a:srgbClr val="009EE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 rot="17040000">
            <a:off x="6216440" y="5016097"/>
            <a:ext cx="3310235" cy="335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kzidenz Grotesk BE Bold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Welcome to EquipHotel 2016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6"/>
                </a:solidFill>
              </a:rPr>
              <a:t>/</a:t>
            </a:r>
            <a:endParaRPr lang="fr-FR" dirty="0">
              <a:solidFill>
                <a:schemeClr val="accent6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39552" y="3789040"/>
            <a:ext cx="972000" cy="527181"/>
            <a:chOff x="557625" y="4174480"/>
            <a:chExt cx="972000" cy="52718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64" b="17166"/>
            <a:stretch/>
          </p:blipFill>
          <p:spPr bwMode="auto">
            <a:xfrm>
              <a:off x="557625" y="4417324"/>
              <a:ext cx="972000" cy="28433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61438" y="4174480"/>
              <a:ext cx="966878" cy="228767"/>
            </a:xfrm>
            <a:prstGeom prst="rect">
              <a:avLst/>
            </a:prstGeom>
            <a:ln>
              <a:solidFill>
                <a:srgbClr val="009E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050" b="1" dirty="0" smtClean="0"/>
                <a:t>FREE ACCESS</a:t>
              </a:r>
              <a:endParaRPr lang="fr-FR" sz="1050" b="1" dirty="0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56" y="188640"/>
            <a:ext cx="98072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6EB-8307-4789-8767-6ACDE80690C1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79510" y="188640"/>
            <a:ext cx="8255302" cy="57087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600" b="1" dirty="0" smtClean="0"/>
          </a:p>
          <a:p>
            <a:pPr marL="0" indent="0" algn="ctr">
              <a:buNone/>
            </a:pPr>
            <a:endParaRPr lang="en-GB" sz="2600" b="1" dirty="0"/>
          </a:p>
          <a:p>
            <a:pPr marL="0" indent="0" algn="ctr">
              <a:buNone/>
            </a:pPr>
            <a:endParaRPr lang="en-GB" sz="2600" b="1" dirty="0" smtClean="0"/>
          </a:p>
          <a:p>
            <a:pPr marL="0" indent="0" algn="ctr">
              <a:buNone/>
            </a:pPr>
            <a:endParaRPr lang="en-GB" sz="2600" b="1" dirty="0"/>
          </a:p>
          <a:p>
            <a:pPr marL="0" indent="0" algn="ctr">
              <a:buNone/>
            </a:pPr>
            <a:endParaRPr lang="en-GB" sz="2600" b="1" dirty="0" smtClean="0"/>
          </a:p>
          <a:p>
            <a:pPr marL="0" indent="0" algn="ctr">
              <a:buNone/>
            </a:pPr>
            <a:endParaRPr lang="en-GB" sz="2600" b="1" dirty="0"/>
          </a:p>
          <a:p>
            <a:pPr marL="0" indent="0" algn="ctr">
              <a:buNone/>
            </a:pPr>
            <a:r>
              <a:rPr lang="en-GB" sz="2600" b="1" dirty="0" smtClean="0"/>
              <a:t>Wednesday </a:t>
            </a:r>
            <a:r>
              <a:rPr lang="en-GB" sz="2600" b="1" dirty="0"/>
              <a:t>9</a:t>
            </a:r>
            <a:r>
              <a:rPr lang="en-GB" sz="2600" b="1" dirty="0" smtClean="0"/>
              <a:t> November 2016</a:t>
            </a:r>
            <a:endParaRPr lang="en-GB" sz="2400" b="1" dirty="0">
              <a:solidFill>
                <a:srgbClr val="009EE0"/>
              </a:solidFill>
            </a:endParaRP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9EE0"/>
                </a:solidFill>
              </a:rPr>
              <a:t>Special AMFORHT day</a:t>
            </a:r>
          </a:p>
          <a:p>
            <a:pPr marL="0" indent="0" algn="ctr">
              <a:buNone/>
            </a:pPr>
            <a:endParaRPr lang="en-GB" sz="2400" b="1" dirty="0">
              <a:solidFill>
                <a:srgbClr val="009EE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 rot="17040000">
            <a:off x="6216440" y="5016097"/>
            <a:ext cx="3310235" cy="335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kzidenz Grotesk BE Bold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Welcome to EquipHotel 2016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6"/>
                </a:solidFill>
              </a:rPr>
              <a:t>/</a:t>
            </a: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1027" name="Picture 3" descr="M:\POLE_2\DIVISION HOTELLERIE RESTAURATION\EQUIPHOT\EH 16\COMMUNICATION\Logos\Logotype EH16 final\LOGO millesime 16\BLEU\CMJN - pour impression\Logotype officiel millesime 2016_BLEU_CMJ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390926" cy="10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120903 - Logo AMFOR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5446" y="215894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600" b="1" dirty="0" err="1"/>
              <a:t>Your</a:t>
            </a:r>
            <a:r>
              <a:rPr lang="fr-FR" sz="2600" b="1" dirty="0"/>
              <a:t> </a:t>
            </a:r>
            <a:r>
              <a:rPr lang="fr-FR" sz="2600" b="1" dirty="0" err="1"/>
              <a:t>day</a:t>
            </a:r>
            <a:r>
              <a:rPr lang="fr-FR" sz="2600" b="1" dirty="0"/>
              <a:t> at EQUIPHOTEL</a:t>
            </a:r>
          </a:p>
          <a:p>
            <a:pPr marL="0" indent="0">
              <a:buNone/>
            </a:pPr>
            <a:endParaRPr lang="fr-FR" sz="800" dirty="0" smtClean="0"/>
          </a:p>
          <a:p>
            <a:pPr marL="0" indent="0">
              <a:buNone/>
              <a:tabLst>
                <a:tab pos="447675" algn="l"/>
              </a:tabLst>
            </a:pPr>
            <a:r>
              <a:rPr lang="fr-FR" sz="1300" b="1" dirty="0"/>
              <a:t>9h15: 	</a:t>
            </a:r>
            <a:r>
              <a:rPr lang="fr-FR" sz="1300" b="1" dirty="0">
                <a:solidFill>
                  <a:schemeClr val="accent2"/>
                </a:solidFill>
              </a:rPr>
              <a:t>   </a:t>
            </a:r>
            <a:r>
              <a:rPr lang="fr-FR" sz="1300" dirty="0">
                <a:solidFill>
                  <a:schemeClr val="accent2"/>
                </a:solidFill>
              </a:rPr>
              <a:t>-</a:t>
            </a:r>
            <a:r>
              <a:rPr lang="fr-FR" sz="1300" b="1" dirty="0">
                <a:solidFill>
                  <a:schemeClr val="accent2"/>
                </a:solidFill>
              </a:rPr>
              <a:t> </a:t>
            </a:r>
            <a:r>
              <a:rPr lang="fr-FR" sz="1300" dirty="0">
                <a:solidFill>
                  <a:schemeClr val="accent2"/>
                </a:solidFill>
              </a:rPr>
              <a:t>Meeting at </a:t>
            </a:r>
            <a:r>
              <a:rPr lang="fr-FR" sz="1300" dirty="0" err="1" smtClean="0">
                <a:solidFill>
                  <a:schemeClr val="accent2"/>
                </a:solidFill>
              </a:rPr>
              <a:t>Pavilion</a:t>
            </a:r>
            <a:r>
              <a:rPr lang="fr-FR" sz="1300" dirty="0" smtClean="0">
                <a:solidFill>
                  <a:schemeClr val="accent2"/>
                </a:solidFill>
              </a:rPr>
              <a:t> 3, </a:t>
            </a:r>
            <a:r>
              <a:rPr lang="fr-FR" sz="1300" dirty="0" err="1" smtClean="0">
                <a:solidFill>
                  <a:schemeClr val="accent2"/>
                </a:solidFill>
              </a:rPr>
              <a:t>reserved</a:t>
            </a:r>
            <a:r>
              <a:rPr lang="fr-FR" sz="1300" dirty="0" smtClean="0">
                <a:solidFill>
                  <a:schemeClr val="accent2"/>
                </a:solidFill>
              </a:rPr>
              <a:t> for </a:t>
            </a:r>
            <a:r>
              <a:rPr lang="fr-FR" sz="1300" dirty="0" err="1" smtClean="0">
                <a:solidFill>
                  <a:schemeClr val="accent2"/>
                </a:solidFill>
              </a:rPr>
              <a:t>delegations</a:t>
            </a:r>
            <a:r>
              <a:rPr lang="fr-FR" sz="1300" dirty="0" smtClean="0">
                <a:solidFill>
                  <a:schemeClr val="accent2"/>
                </a:solidFill>
              </a:rPr>
              <a:t> (one entrance) – </a:t>
            </a:r>
            <a:r>
              <a:rPr lang="fr-FR" sz="1300" dirty="0" err="1" smtClean="0">
                <a:solidFill>
                  <a:schemeClr val="accent2"/>
                </a:solidFill>
              </a:rPr>
              <a:t>prepare</a:t>
            </a:r>
            <a:r>
              <a:rPr lang="fr-FR" sz="1300" dirty="0" smtClean="0">
                <a:solidFill>
                  <a:schemeClr val="accent2"/>
                </a:solidFill>
              </a:rPr>
              <a:t> </a:t>
            </a:r>
            <a:r>
              <a:rPr lang="fr-FR" sz="1300" dirty="0" err="1" smtClean="0">
                <a:solidFill>
                  <a:schemeClr val="accent2"/>
                </a:solidFill>
              </a:rPr>
              <a:t>your</a:t>
            </a:r>
            <a:r>
              <a:rPr lang="fr-FR" sz="1300" dirty="0" smtClean="0">
                <a:solidFill>
                  <a:schemeClr val="accent2"/>
                </a:solidFill>
              </a:rPr>
              <a:t> badge</a:t>
            </a:r>
            <a:endParaRPr lang="fr-FR" sz="1300" dirty="0">
              <a:solidFill>
                <a:schemeClr val="accent2"/>
              </a:solidFill>
            </a:endParaRPr>
          </a:p>
          <a:p>
            <a:pPr marL="0" indent="0">
              <a:buNone/>
              <a:tabLst>
                <a:tab pos="541338" algn="l"/>
              </a:tabLst>
            </a:pPr>
            <a:r>
              <a:rPr lang="fr-FR" sz="1300" b="1" dirty="0" smtClean="0">
                <a:solidFill>
                  <a:schemeClr val="accent2"/>
                </a:solidFill>
              </a:rPr>
              <a:t>9h30:    </a:t>
            </a:r>
            <a:r>
              <a:rPr lang="fr-FR" sz="1300" dirty="0" smtClean="0">
                <a:solidFill>
                  <a:schemeClr val="accent2"/>
                </a:solidFill>
              </a:rPr>
              <a:t>- </a:t>
            </a:r>
            <a:r>
              <a:rPr lang="fr-FR" sz="1300" dirty="0" err="1">
                <a:solidFill>
                  <a:schemeClr val="accent2"/>
                </a:solidFill>
              </a:rPr>
              <a:t>Get</a:t>
            </a:r>
            <a:r>
              <a:rPr lang="fr-FR" sz="1300" dirty="0">
                <a:solidFill>
                  <a:schemeClr val="accent2"/>
                </a:solidFill>
              </a:rPr>
              <a:t> in </a:t>
            </a:r>
            <a:r>
              <a:rPr lang="fr-FR" sz="1300" dirty="0" err="1">
                <a:solidFill>
                  <a:schemeClr val="accent2"/>
                </a:solidFill>
              </a:rPr>
              <a:t>EquipHotel</a:t>
            </a:r>
            <a:r>
              <a:rPr lang="fr-FR" sz="1300" dirty="0">
                <a:solidFill>
                  <a:schemeClr val="accent2"/>
                </a:solidFill>
              </a:rPr>
              <a:t> 2016 </a:t>
            </a:r>
            <a:r>
              <a:rPr lang="fr-FR" sz="1300" dirty="0" err="1">
                <a:solidFill>
                  <a:schemeClr val="accent2"/>
                </a:solidFill>
              </a:rPr>
              <a:t>with</a:t>
            </a:r>
            <a:r>
              <a:rPr lang="fr-FR" sz="1300" dirty="0">
                <a:solidFill>
                  <a:schemeClr val="accent2"/>
                </a:solidFill>
              </a:rPr>
              <a:t> </a:t>
            </a:r>
            <a:r>
              <a:rPr lang="fr-FR" sz="1300" dirty="0" err="1">
                <a:solidFill>
                  <a:schemeClr val="accent2"/>
                </a:solidFill>
              </a:rPr>
              <a:t>your</a:t>
            </a:r>
            <a:r>
              <a:rPr lang="fr-FR" sz="1300" dirty="0">
                <a:solidFill>
                  <a:schemeClr val="accent2"/>
                </a:solidFill>
              </a:rPr>
              <a:t> </a:t>
            </a:r>
            <a:r>
              <a:rPr lang="fr-FR" sz="1300" dirty="0" err="1" smtClean="0">
                <a:solidFill>
                  <a:schemeClr val="accent2"/>
                </a:solidFill>
              </a:rPr>
              <a:t>individual</a:t>
            </a:r>
            <a:r>
              <a:rPr lang="fr-FR" sz="1300" dirty="0" smtClean="0">
                <a:solidFill>
                  <a:schemeClr val="accent2"/>
                </a:solidFill>
              </a:rPr>
              <a:t> AMFORHT </a:t>
            </a:r>
            <a:r>
              <a:rPr lang="fr-FR" sz="1300" dirty="0">
                <a:solidFill>
                  <a:schemeClr val="accent2"/>
                </a:solidFill>
              </a:rPr>
              <a:t>badge</a:t>
            </a:r>
          </a:p>
          <a:p>
            <a:pPr marL="0" indent="0">
              <a:buNone/>
              <a:tabLst>
                <a:tab pos="447675" algn="l"/>
              </a:tabLst>
            </a:pPr>
            <a:r>
              <a:rPr lang="fr-FR" sz="1300" b="1" dirty="0">
                <a:solidFill>
                  <a:schemeClr val="accent2"/>
                </a:solidFill>
              </a:rPr>
              <a:t>9h45: 	   </a:t>
            </a:r>
            <a:r>
              <a:rPr lang="fr-FR" sz="1300" dirty="0">
                <a:solidFill>
                  <a:schemeClr val="accent2"/>
                </a:solidFill>
              </a:rPr>
              <a:t>-</a:t>
            </a:r>
            <a:r>
              <a:rPr lang="fr-FR" sz="1300" b="1" dirty="0">
                <a:solidFill>
                  <a:schemeClr val="accent2"/>
                </a:solidFill>
              </a:rPr>
              <a:t> </a:t>
            </a:r>
            <a:r>
              <a:rPr lang="fr-FR" sz="1300" dirty="0">
                <a:solidFill>
                  <a:schemeClr val="accent2"/>
                </a:solidFill>
              </a:rPr>
              <a:t>Drop </a:t>
            </a:r>
            <a:r>
              <a:rPr lang="fr-FR" sz="1300" dirty="0" err="1">
                <a:solidFill>
                  <a:schemeClr val="accent2"/>
                </a:solidFill>
              </a:rPr>
              <a:t>your</a:t>
            </a:r>
            <a:r>
              <a:rPr lang="fr-FR" sz="1300" dirty="0">
                <a:solidFill>
                  <a:schemeClr val="accent2"/>
                </a:solidFill>
              </a:rPr>
              <a:t> </a:t>
            </a:r>
            <a:r>
              <a:rPr lang="fr-FR" sz="1300" dirty="0" err="1">
                <a:solidFill>
                  <a:schemeClr val="accent2"/>
                </a:solidFill>
              </a:rPr>
              <a:t>suitcases</a:t>
            </a:r>
            <a:r>
              <a:rPr lang="fr-FR" sz="1300" dirty="0">
                <a:solidFill>
                  <a:schemeClr val="accent2"/>
                </a:solidFill>
              </a:rPr>
              <a:t> and </a:t>
            </a:r>
            <a:r>
              <a:rPr lang="fr-FR" sz="1300" dirty="0" err="1">
                <a:solidFill>
                  <a:schemeClr val="accent2"/>
                </a:solidFill>
              </a:rPr>
              <a:t>clothes</a:t>
            </a:r>
            <a:r>
              <a:rPr lang="fr-FR" sz="1300" dirty="0">
                <a:solidFill>
                  <a:schemeClr val="accent2"/>
                </a:solidFill>
              </a:rPr>
              <a:t> to the </a:t>
            </a:r>
            <a:r>
              <a:rPr lang="en-US" sz="1300" dirty="0" smtClean="0">
                <a:solidFill>
                  <a:schemeClr val="accent2"/>
                </a:solidFill>
              </a:rPr>
              <a:t>Left-luggage desk </a:t>
            </a:r>
            <a:endParaRPr lang="fr-FR" sz="1300" dirty="0">
              <a:solidFill>
                <a:schemeClr val="accent2"/>
              </a:solidFill>
            </a:endParaRPr>
          </a:p>
          <a:p>
            <a:pPr marL="0" indent="0">
              <a:buNone/>
              <a:tabLst>
                <a:tab pos="444500" algn="l"/>
                <a:tab pos="630238" algn="l"/>
              </a:tabLst>
            </a:pPr>
            <a:r>
              <a:rPr lang="fr-FR" sz="1300" dirty="0">
                <a:solidFill>
                  <a:schemeClr val="accent2"/>
                </a:solidFill>
              </a:rPr>
              <a:t>	   - </a:t>
            </a:r>
            <a:r>
              <a:rPr lang="fr-FR" sz="1300" dirty="0" err="1">
                <a:solidFill>
                  <a:schemeClr val="accent2"/>
                </a:solidFill>
              </a:rPr>
              <a:t>Welcoming</a:t>
            </a:r>
            <a:r>
              <a:rPr lang="fr-FR" sz="1300" dirty="0">
                <a:solidFill>
                  <a:schemeClr val="accent2"/>
                </a:solidFill>
              </a:rPr>
              <a:t> </a:t>
            </a:r>
            <a:r>
              <a:rPr lang="fr-FR" sz="1300" dirty="0" err="1">
                <a:solidFill>
                  <a:schemeClr val="accent2"/>
                </a:solidFill>
              </a:rPr>
              <a:t>words</a:t>
            </a:r>
            <a:r>
              <a:rPr lang="fr-FR" sz="1300" dirty="0">
                <a:solidFill>
                  <a:schemeClr val="accent2"/>
                </a:solidFill>
              </a:rPr>
              <a:t> by </a:t>
            </a:r>
            <a:r>
              <a:rPr lang="fr-FR" sz="1300" dirty="0" smtClean="0">
                <a:solidFill>
                  <a:schemeClr val="accent2"/>
                </a:solidFill>
              </a:rPr>
              <a:t>Corinne MENEGAUX and Philippe FRANCOIS at </a:t>
            </a:r>
            <a:r>
              <a:rPr lang="fr-FR" sz="1300" dirty="0">
                <a:solidFill>
                  <a:schemeClr val="accent2"/>
                </a:solidFill>
              </a:rPr>
              <a:t>the </a:t>
            </a:r>
            <a:r>
              <a:rPr lang="fr-FR" sz="1300" dirty="0" err="1">
                <a:solidFill>
                  <a:schemeClr val="accent2"/>
                </a:solidFill>
              </a:rPr>
              <a:t>d</a:t>
            </a:r>
            <a:r>
              <a:rPr lang="fr-FR" sz="1300" dirty="0" err="1" smtClean="0">
                <a:solidFill>
                  <a:schemeClr val="accent2"/>
                </a:solidFill>
              </a:rPr>
              <a:t>elegation</a:t>
            </a:r>
            <a:r>
              <a:rPr lang="fr-FR" sz="1300" dirty="0" smtClean="0">
                <a:solidFill>
                  <a:schemeClr val="accent2"/>
                </a:solidFill>
              </a:rPr>
              <a:t> area </a:t>
            </a:r>
            <a:r>
              <a:rPr lang="fr-FR" sz="1300" dirty="0">
                <a:solidFill>
                  <a:schemeClr val="accent2"/>
                </a:solidFill>
              </a:rPr>
              <a:t>(</a:t>
            </a:r>
            <a:r>
              <a:rPr lang="fr-FR" sz="1300" dirty="0" err="1">
                <a:solidFill>
                  <a:schemeClr val="accent2"/>
                </a:solidFill>
              </a:rPr>
              <a:t>please</a:t>
            </a:r>
            <a:r>
              <a:rPr lang="fr-FR" sz="1300" dirty="0">
                <a:solidFill>
                  <a:schemeClr val="accent2"/>
                </a:solidFill>
              </a:rPr>
              <a:t> </a:t>
            </a:r>
            <a:r>
              <a:rPr lang="fr-FR" sz="1300" dirty="0" err="1">
                <a:solidFill>
                  <a:schemeClr val="accent2"/>
                </a:solidFill>
              </a:rPr>
              <a:t>see</a:t>
            </a:r>
            <a:r>
              <a:rPr lang="fr-FR" sz="1300" dirty="0">
                <a:solidFill>
                  <a:schemeClr val="accent2"/>
                </a:solidFill>
              </a:rPr>
              <a:t> </a:t>
            </a:r>
            <a:r>
              <a:rPr lang="fr-FR" sz="1300" dirty="0" err="1" smtClean="0">
                <a:solidFill>
                  <a:schemeClr val="accent2"/>
                </a:solidFill>
              </a:rPr>
              <a:t>below</a:t>
            </a:r>
            <a:r>
              <a:rPr lang="fr-FR" sz="1300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  <a:tabLst>
                <a:tab pos="444500" algn="l"/>
                <a:tab pos="630238" algn="l"/>
              </a:tabLst>
            </a:pPr>
            <a:r>
              <a:rPr lang="fr-FR" sz="1300" b="1" dirty="0" smtClean="0">
                <a:solidFill>
                  <a:schemeClr val="accent2"/>
                </a:solidFill>
              </a:rPr>
              <a:t>	   </a:t>
            </a:r>
            <a:r>
              <a:rPr lang="fr-FR" sz="1300" dirty="0">
                <a:solidFill>
                  <a:schemeClr val="accent2"/>
                </a:solidFill>
              </a:rPr>
              <a:t>-</a:t>
            </a:r>
            <a:r>
              <a:rPr lang="fr-FR" sz="1300" b="1" dirty="0">
                <a:solidFill>
                  <a:schemeClr val="accent2"/>
                </a:solidFill>
              </a:rPr>
              <a:t> </a:t>
            </a:r>
            <a:r>
              <a:rPr lang="fr-FR" sz="1300" dirty="0">
                <a:solidFill>
                  <a:schemeClr val="accent2"/>
                </a:solidFill>
              </a:rPr>
              <a:t>Official photo of the group in the « </a:t>
            </a:r>
            <a:r>
              <a:rPr lang="fr-FR" sz="1300" dirty="0" err="1">
                <a:solidFill>
                  <a:schemeClr val="accent2"/>
                </a:solidFill>
              </a:rPr>
              <a:t>Photocall</a:t>
            </a:r>
            <a:r>
              <a:rPr lang="fr-FR" sz="1300" dirty="0">
                <a:solidFill>
                  <a:schemeClr val="accent2"/>
                </a:solidFill>
              </a:rPr>
              <a:t> », </a:t>
            </a:r>
            <a:r>
              <a:rPr lang="fr-FR" sz="1300" dirty="0" smtClean="0">
                <a:solidFill>
                  <a:schemeClr val="accent2"/>
                </a:solidFill>
              </a:rPr>
              <a:t>in </a:t>
            </a:r>
            <a:r>
              <a:rPr lang="fr-FR" sz="1300" dirty="0">
                <a:solidFill>
                  <a:schemeClr val="accent2"/>
                </a:solidFill>
              </a:rPr>
              <a:t>the VIP </a:t>
            </a:r>
            <a:r>
              <a:rPr lang="fr-FR" sz="1300" dirty="0" err="1">
                <a:solidFill>
                  <a:schemeClr val="accent2"/>
                </a:solidFill>
              </a:rPr>
              <a:t>delegation</a:t>
            </a:r>
            <a:r>
              <a:rPr lang="fr-FR" sz="1300" dirty="0">
                <a:solidFill>
                  <a:schemeClr val="accent2"/>
                </a:solidFill>
              </a:rPr>
              <a:t> area</a:t>
            </a:r>
          </a:p>
          <a:p>
            <a:pPr marL="0" indent="0">
              <a:buNone/>
              <a:tabLst>
                <a:tab pos="447675" algn="l"/>
              </a:tabLst>
            </a:pPr>
            <a:endParaRPr lang="fr-FR" sz="1300" dirty="0"/>
          </a:p>
          <a:p>
            <a:pPr marL="0" indent="0">
              <a:buNone/>
            </a:pPr>
            <a:endParaRPr lang="fr-FR" sz="1300" dirty="0"/>
          </a:p>
          <a:p>
            <a:pPr marL="0" indent="0">
              <a:buNone/>
            </a:pPr>
            <a:endParaRPr lang="fr-FR" sz="1300" dirty="0" smtClean="0"/>
          </a:p>
          <a:p>
            <a:pPr marL="0" indent="0">
              <a:buNone/>
            </a:pPr>
            <a:endParaRPr lang="fr-FR" sz="1300" dirty="0" smtClean="0"/>
          </a:p>
          <a:p>
            <a:pPr marL="0" indent="0">
              <a:buNone/>
            </a:pPr>
            <a:endParaRPr lang="fr-FR" sz="1300" dirty="0"/>
          </a:p>
          <a:p>
            <a:pPr marL="0" indent="0">
              <a:buNone/>
            </a:pPr>
            <a:endParaRPr lang="fr-FR" sz="1300" dirty="0" smtClean="0"/>
          </a:p>
          <a:p>
            <a:pPr marL="0" indent="0">
              <a:buNone/>
            </a:pPr>
            <a:endParaRPr lang="fr-FR" sz="1300" dirty="0" smtClean="0"/>
          </a:p>
          <a:p>
            <a:pPr marL="0" indent="0">
              <a:buNone/>
            </a:pPr>
            <a:endParaRPr lang="fr-FR" sz="1300" dirty="0"/>
          </a:p>
          <a:p>
            <a:pPr marL="0" indent="0">
              <a:buNone/>
            </a:pPr>
            <a:endParaRPr lang="fr-FR" sz="1300" dirty="0" smtClean="0"/>
          </a:p>
          <a:p>
            <a:pPr marL="0" indent="0">
              <a:buNone/>
            </a:pPr>
            <a:endParaRPr lang="fr-FR" sz="1300" dirty="0"/>
          </a:p>
          <a:p>
            <a:pPr marL="0" indent="0">
              <a:buNone/>
            </a:pPr>
            <a:endParaRPr lang="fr-FR" sz="1300" dirty="0" smtClean="0"/>
          </a:p>
          <a:p>
            <a:pPr marL="0" indent="0">
              <a:buNone/>
            </a:pPr>
            <a:endParaRPr lang="fr-FR" sz="1300" dirty="0" smtClean="0"/>
          </a:p>
          <a:p>
            <a:pPr marL="0" indent="0">
              <a:buNone/>
            </a:pPr>
            <a:endParaRPr lang="fr-FR" sz="1300" dirty="0" smtClean="0"/>
          </a:p>
          <a:p>
            <a:pPr marL="0" indent="0">
              <a:buNone/>
              <a:tabLst>
                <a:tab pos="447675" algn="l"/>
              </a:tabLst>
            </a:pPr>
            <a:r>
              <a:rPr lang="fr-FR" sz="1300" dirty="0"/>
              <a:t> </a:t>
            </a:r>
            <a:r>
              <a:rPr lang="fr-FR" sz="1300" dirty="0" smtClean="0"/>
              <a:t>              - </a:t>
            </a:r>
            <a:r>
              <a:rPr lang="fr-FR" sz="1300" dirty="0" err="1"/>
              <a:t>Get</a:t>
            </a:r>
            <a:r>
              <a:rPr lang="fr-FR" sz="1300" dirty="0"/>
              <a:t> </a:t>
            </a:r>
            <a:r>
              <a:rPr lang="fr-FR" sz="1300" dirty="0" err="1"/>
              <a:t>your</a:t>
            </a:r>
            <a:r>
              <a:rPr lang="fr-FR" sz="1300" dirty="0"/>
              <a:t> Free </a:t>
            </a:r>
            <a:r>
              <a:rPr lang="fr-FR" sz="1300" dirty="0" err="1"/>
              <a:t>EquipHotel’s</a:t>
            </a:r>
            <a:r>
              <a:rPr lang="fr-FR" sz="1300" dirty="0"/>
              <a:t> bag (</a:t>
            </a:r>
            <a:r>
              <a:rPr lang="fr-FR" sz="1300" dirty="0" err="1" smtClean="0"/>
              <a:t>including</a:t>
            </a:r>
            <a:r>
              <a:rPr lang="fr-FR" sz="1300" dirty="0" smtClean="0"/>
              <a:t> </a:t>
            </a:r>
            <a:r>
              <a:rPr lang="fr-FR" sz="1300" dirty="0"/>
              <a:t>Official catalogue, Pocket Guide, </a:t>
            </a:r>
            <a:r>
              <a:rPr lang="fr-FR" sz="1300" dirty="0" err="1"/>
              <a:t>Parisian</a:t>
            </a:r>
            <a:r>
              <a:rPr lang="fr-FR" sz="1300" dirty="0"/>
              <a:t> Guide….)</a:t>
            </a:r>
          </a:p>
          <a:p>
            <a:pPr marL="0" indent="0">
              <a:buNone/>
              <a:tabLst>
                <a:tab pos="447675" algn="l"/>
              </a:tabLst>
            </a:pPr>
            <a:r>
              <a:rPr lang="fr-FR" sz="1300" dirty="0" smtClean="0"/>
              <a:t>               - </a:t>
            </a:r>
            <a:r>
              <a:rPr lang="fr-FR" sz="1300" dirty="0"/>
              <a:t>Start </a:t>
            </a:r>
            <a:r>
              <a:rPr lang="fr-FR" sz="1300" dirty="0" err="1"/>
              <a:t>your</a:t>
            </a:r>
            <a:r>
              <a:rPr lang="fr-FR" sz="1300" dirty="0"/>
              <a:t> </a:t>
            </a:r>
            <a:r>
              <a:rPr lang="fr-FR" sz="1300" dirty="0" err="1"/>
              <a:t>visit</a:t>
            </a:r>
            <a:r>
              <a:rPr lang="fr-FR" sz="1300" dirty="0"/>
              <a:t> </a:t>
            </a:r>
            <a:r>
              <a:rPr lang="fr-FR" sz="1300" dirty="0" err="1"/>
              <a:t>with</a:t>
            </a:r>
            <a:r>
              <a:rPr lang="fr-FR" sz="1300" dirty="0"/>
              <a:t> a short </a:t>
            </a:r>
            <a:r>
              <a:rPr lang="fr-FR" sz="1300" dirty="0" err="1" smtClean="0"/>
              <a:t>presentation</a:t>
            </a:r>
            <a:r>
              <a:rPr lang="fr-FR" sz="1300" dirty="0" smtClean="0"/>
              <a:t> </a:t>
            </a:r>
            <a:r>
              <a:rPr lang="fr-FR" sz="1300" dirty="0"/>
              <a:t>of the show –  Audio g</a:t>
            </a:r>
            <a:r>
              <a:rPr lang="fr-FR" sz="1300" dirty="0" smtClean="0"/>
              <a:t>uide </a:t>
            </a:r>
            <a:r>
              <a:rPr lang="fr-FR" sz="1300" dirty="0"/>
              <a:t>in E</a:t>
            </a:r>
            <a:r>
              <a:rPr lang="fr-FR" sz="1300" dirty="0" smtClean="0"/>
              <a:t>nglish </a:t>
            </a:r>
            <a:endParaRPr lang="fr-FR" sz="1300" dirty="0"/>
          </a:p>
          <a:p>
            <a:pPr marL="0" indent="0">
              <a:buNone/>
              <a:tabLst>
                <a:tab pos="541338" algn="l"/>
              </a:tabLst>
            </a:pPr>
            <a:r>
              <a:rPr lang="fr-FR" sz="1300" dirty="0"/>
              <a:t>                  (ID </a:t>
            </a:r>
            <a:r>
              <a:rPr lang="fr-FR" sz="1300" dirty="0" err="1"/>
              <a:t>card</a:t>
            </a:r>
            <a:r>
              <a:rPr lang="fr-FR" sz="1300" dirty="0"/>
              <a:t> </a:t>
            </a:r>
            <a:r>
              <a:rPr lang="fr-FR" sz="1300" dirty="0" err="1"/>
              <a:t>will</a:t>
            </a:r>
            <a:r>
              <a:rPr lang="fr-FR" sz="1300" dirty="0"/>
              <a:t> </a:t>
            </a:r>
            <a:r>
              <a:rPr lang="fr-FR" sz="1300" dirty="0" err="1"/>
              <a:t>be</a:t>
            </a:r>
            <a:r>
              <a:rPr lang="fr-FR" sz="1300" dirty="0"/>
              <a:t> </a:t>
            </a:r>
            <a:r>
              <a:rPr lang="fr-FR" sz="1300" dirty="0" err="1"/>
              <a:t>requested</a:t>
            </a:r>
            <a:r>
              <a:rPr lang="fr-FR" sz="1300" dirty="0"/>
              <a:t> </a:t>
            </a:r>
            <a:r>
              <a:rPr lang="fr-FR" sz="1300" dirty="0" smtClean="0"/>
              <a:t>as a </a:t>
            </a:r>
            <a:r>
              <a:rPr lang="fr-FR" sz="1300" dirty="0" err="1"/>
              <a:t>deposit</a:t>
            </a:r>
            <a:r>
              <a:rPr lang="fr-FR" sz="1300" dirty="0"/>
              <a:t>)</a:t>
            </a:r>
          </a:p>
          <a:p>
            <a:pPr marL="0" indent="0">
              <a:buNone/>
              <a:tabLst>
                <a:tab pos="447675" algn="l"/>
              </a:tabLst>
            </a:pPr>
            <a:endParaRPr lang="fr-FR" sz="1300" b="1" dirty="0"/>
          </a:p>
          <a:p>
            <a:pPr marL="0" indent="0">
              <a:buNone/>
              <a:tabLst>
                <a:tab pos="630238" algn="l"/>
              </a:tabLst>
            </a:pPr>
            <a:r>
              <a:rPr lang="fr-FR" sz="1300" b="1" dirty="0"/>
              <a:t>10h30:  </a:t>
            </a:r>
            <a:r>
              <a:rPr lang="fr-FR" sz="1300" b="1" dirty="0" smtClean="0"/>
              <a:t> </a:t>
            </a:r>
            <a:r>
              <a:rPr lang="fr-FR" sz="1300" dirty="0" smtClean="0"/>
              <a:t>-</a:t>
            </a:r>
            <a:r>
              <a:rPr lang="fr-FR" sz="1300" b="1" dirty="0" smtClean="0"/>
              <a:t> </a:t>
            </a:r>
            <a:r>
              <a:rPr lang="fr-FR" sz="1300" dirty="0"/>
              <a:t>Coffee session at VIP area (Hall 7.3) (</a:t>
            </a:r>
            <a:r>
              <a:rPr lang="fr-FR" sz="1300" dirty="0" err="1"/>
              <a:t>give</a:t>
            </a:r>
            <a:r>
              <a:rPr lang="fr-FR" sz="1300" dirty="0"/>
              <a:t> back </a:t>
            </a:r>
            <a:r>
              <a:rPr lang="fr-FR" sz="1300" dirty="0" err="1"/>
              <a:t>your</a:t>
            </a:r>
            <a:r>
              <a:rPr lang="fr-FR" sz="1300" dirty="0"/>
              <a:t> audio </a:t>
            </a:r>
            <a:r>
              <a:rPr lang="fr-FR" sz="1300" dirty="0" smtClean="0"/>
              <a:t>guide)</a:t>
            </a:r>
            <a:endParaRPr lang="fr-FR" sz="1300" dirty="0"/>
          </a:p>
          <a:p>
            <a:pPr marL="0" indent="0">
              <a:buNone/>
              <a:tabLst>
                <a:tab pos="447675" algn="l"/>
              </a:tabLst>
            </a:pPr>
            <a:r>
              <a:rPr lang="fr-FR" sz="1300" b="1" dirty="0" smtClean="0"/>
              <a:t>11h00:</a:t>
            </a:r>
            <a:r>
              <a:rPr lang="fr-FR" sz="1300" dirty="0" smtClean="0"/>
              <a:t>   - Présentation of the « Studio 16 » area – or free </a:t>
            </a:r>
            <a:r>
              <a:rPr lang="fr-FR" sz="1300" dirty="0" err="1" smtClean="0"/>
              <a:t>visit</a:t>
            </a:r>
            <a:endParaRPr lang="fr-FR" sz="1300" dirty="0"/>
          </a:p>
          <a:p>
            <a:pPr marL="0" indent="0">
              <a:buNone/>
              <a:tabLst>
                <a:tab pos="447675" algn="l"/>
              </a:tabLst>
            </a:pPr>
            <a:r>
              <a:rPr lang="fr-FR" sz="1300" b="1" dirty="0" smtClean="0"/>
              <a:t>12h30:   </a:t>
            </a:r>
            <a:r>
              <a:rPr lang="fr-FR" sz="1300" dirty="0" smtClean="0"/>
              <a:t>- Lunch time (</a:t>
            </a:r>
            <a:r>
              <a:rPr lang="fr-FR" sz="1300" dirty="0" err="1" smtClean="0"/>
              <a:t>ideas</a:t>
            </a:r>
            <a:r>
              <a:rPr lang="fr-FR" sz="1300" dirty="0" smtClean="0"/>
              <a:t> page </a:t>
            </a:r>
            <a:r>
              <a:rPr lang="fr-FR" sz="1300" dirty="0"/>
              <a:t>9</a:t>
            </a:r>
            <a:r>
              <a:rPr lang="fr-FR" sz="1300" dirty="0" smtClean="0"/>
              <a:t>)</a:t>
            </a:r>
          </a:p>
          <a:p>
            <a:pPr marL="0" indent="0">
              <a:buNone/>
              <a:tabLst>
                <a:tab pos="447675" algn="l"/>
              </a:tabLst>
            </a:pPr>
            <a:r>
              <a:rPr lang="fr-FR" sz="1300" b="1" dirty="0" smtClean="0"/>
              <a:t>14h00 - 15h30:</a:t>
            </a:r>
            <a:r>
              <a:rPr lang="fr-FR" sz="1300" dirty="0" smtClean="0"/>
              <a:t> - Free </a:t>
            </a:r>
            <a:r>
              <a:rPr lang="fr-FR" sz="1300" dirty="0" err="1" smtClean="0"/>
              <a:t>Visit</a:t>
            </a:r>
            <a:r>
              <a:rPr lang="fr-FR" sz="1300" dirty="0" smtClean="0"/>
              <a:t> to the exhibition (</a:t>
            </a:r>
            <a:r>
              <a:rPr lang="fr-FR" sz="1300" dirty="0" err="1" smtClean="0"/>
              <a:t>meet</a:t>
            </a:r>
            <a:r>
              <a:rPr lang="fr-FR" sz="1300" dirty="0" smtClean="0"/>
              <a:t> the </a:t>
            </a:r>
            <a:r>
              <a:rPr lang="fr-FR" sz="1300" dirty="0" err="1" smtClean="0"/>
              <a:t>exhibitors</a:t>
            </a:r>
            <a:r>
              <a:rPr lang="fr-FR" sz="1300" dirty="0" smtClean="0"/>
              <a:t>) </a:t>
            </a:r>
          </a:p>
          <a:p>
            <a:pPr marL="0" indent="0">
              <a:buNone/>
              <a:tabLst>
                <a:tab pos="447675" algn="l"/>
              </a:tabLst>
            </a:pPr>
            <a:r>
              <a:rPr lang="fr-FR" sz="1300" b="1" dirty="0"/>
              <a:t>16h00: </a:t>
            </a:r>
            <a:r>
              <a:rPr lang="fr-FR" sz="1300" b="1" dirty="0" smtClean="0"/>
              <a:t>  </a:t>
            </a:r>
            <a:r>
              <a:rPr lang="fr-FR" sz="1300" dirty="0" smtClean="0"/>
              <a:t>- </a:t>
            </a:r>
            <a:r>
              <a:rPr lang="fr-FR" sz="1300" dirty="0" err="1" smtClean="0"/>
              <a:t>Debriefing</a:t>
            </a:r>
            <a:r>
              <a:rPr lang="fr-FR" sz="1300" dirty="0" smtClean="0"/>
              <a:t> at </a:t>
            </a:r>
            <a:r>
              <a:rPr lang="fr-FR" sz="1300" dirty="0" err="1" smtClean="0"/>
              <a:t>delegation</a:t>
            </a:r>
            <a:r>
              <a:rPr lang="fr-FR" sz="1300" dirty="0" smtClean="0"/>
              <a:t> area</a:t>
            </a:r>
          </a:p>
          <a:p>
            <a:pPr marL="0" indent="0">
              <a:buNone/>
              <a:tabLst>
                <a:tab pos="447675" algn="l"/>
              </a:tabLst>
            </a:pPr>
            <a:r>
              <a:rPr lang="fr-FR" sz="1300" b="1" dirty="0" smtClean="0"/>
              <a:t>18h30:   </a:t>
            </a:r>
            <a:r>
              <a:rPr lang="fr-FR" sz="1300" dirty="0" smtClean="0"/>
              <a:t>- Networking at the Bar off ( Hall 7.3 free </a:t>
            </a:r>
            <a:r>
              <a:rPr lang="fr-FR" sz="1300" dirty="0" err="1" smtClean="0"/>
              <a:t>access</a:t>
            </a:r>
            <a:r>
              <a:rPr lang="fr-FR" sz="1300" dirty="0" smtClean="0"/>
              <a:t>)</a:t>
            </a:r>
            <a:endParaRPr lang="fr-FR" sz="1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6EB-8307-4789-8767-6ACDE80690C1}" type="slidenum">
              <a:rPr lang="fr-FR" smtClean="0"/>
              <a:t>6</a:t>
            </a:fld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1259632" y="2137008"/>
            <a:ext cx="4320480" cy="2084080"/>
            <a:chOff x="1979712" y="2228878"/>
            <a:chExt cx="5256584" cy="25161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228878"/>
              <a:ext cx="5256584" cy="251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499992" y="2777968"/>
              <a:ext cx="1296144" cy="57606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Titre 1"/>
          <p:cNvSpPr txBox="1">
            <a:spLocks/>
          </p:cNvSpPr>
          <p:nvPr/>
        </p:nvSpPr>
        <p:spPr>
          <a:xfrm rot="17040000">
            <a:off x="6216440" y="5016097"/>
            <a:ext cx="3310235" cy="335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kzidenz Grotesk BE Bold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Welcome to EquipHotel 2016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6"/>
                </a:solidFill>
              </a:rPr>
              <a:t>/</a:t>
            </a: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39" y="43880"/>
            <a:ext cx="1038293" cy="10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28092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b="1" dirty="0" err="1" smtClean="0"/>
              <a:t>Meet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some</a:t>
            </a:r>
            <a:r>
              <a:rPr lang="fr-FR" sz="2600" b="1" dirty="0" smtClean="0"/>
              <a:t> of the </a:t>
            </a:r>
            <a:r>
              <a:rPr lang="fr-FR" sz="2600" b="1" dirty="0" err="1" smtClean="0"/>
              <a:t>exhibitors</a:t>
            </a:r>
            <a:endParaRPr lang="fr-FR" sz="2600" b="1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6EB-8307-4789-8767-6ACDE80690C1}" type="slidenum">
              <a:rPr lang="fr-FR" smtClean="0"/>
              <a:t>7</a:t>
            </a:fld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 rot="17040000">
            <a:off x="6216440" y="5016097"/>
            <a:ext cx="3310235" cy="335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kzidenz Grotesk BE Bold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Welcome to EquipHotel 2016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6"/>
                </a:solidFill>
              </a:rPr>
              <a:t>/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839609"/>
            <a:ext cx="26642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u="sng" dirty="0" smtClean="0">
                <a:solidFill>
                  <a:schemeClr val="accent6"/>
                </a:solidFill>
              </a:rPr>
              <a:t>Equipement </a:t>
            </a:r>
            <a:r>
              <a:rPr lang="fr-FR" sz="1200" u="sng" dirty="0">
                <a:solidFill>
                  <a:schemeClr val="accent6"/>
                </a:solidFill>
              </a:rPr>
              <a:t>en cuisine</a:t>
            </a:r>
            <a:r>
              <a:rPr lang="fr-FR" sz="1200" dirty="0">
                <a:solidFill>
                  <a:schemeClr val="accent6"/>
                </a:solidFill>
              </a:rPr>
              <a:t> : </a:t>
            </a:r>
            <a:endParaRPr lang="fr-FR" sz="1200" dirty="0" smtClean="0">
              <a:solidFill>
                <a:schemeClr val="accent6"/>
              </a:solidFill>
            </a:endParaRPr>
          </a:p>
          <a:p>
            <a:endParaRPr lang="fr-FR" sz="1200" dirty="0">
              <a:solidFill>
                <a:schemeClr val="accent6"/>
              </a:solidFill>
            </a:endParaRPr>
          </a:p>
          <a:p>
            <a:r>
              <a:rPr lang="fr-FR" sz="1200" b="1" dirty="0" smtClean="0">
                <a:solidFill>
                  <a:schemeClr val="accent6"/>
                </a:solidFill>
              </a:rPr>
              <a:t>Ali </a:t>
            </a:r>
            <a:r>
              <a:rPr lang="fr-FR" sz="1200" b="1" dirty="0" err="1">
                <a:solidFill>
                  <a:schemeClr val="accent6"/>
                </a:solidFill>
              </a:rPr>
              <a:t>comenda</a:t>
            </a:r>
            <a:r>
              <a:rPr lang="fr-FR" sz="1200" b="1" dirty="0">
                <a:solidFill>
                  <a:schemeClr val="accent6"/>
                </a:solidFill>
              </a:rPr>
              <a:t> </a:t>
            </a:r>
            <a:r>
              <a:rPr lang="fr-FR" sz="1200" b="1" dirty="0" smtClean="0">
                <a:solidFill>
                  <a:schemeClr val="accent6"/>
                </a:solidFill>
              </a:rPr>
              <a:t>Pav.7.3 F078</a:t>
            </a:r>
            <a:r>
              <a:rPr lang="fr-FR" sz="1200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fr-FR" sz="1200" dirty="0" smtClean="0">
                <a:solidFill>
                  <a:schemeClr val="accent6"/>
                </a:solidFill>
              </a:rPr>
              <a:t>Contact: Stéphane Teboul</a:t>
            </a:r>
          </a:p>
          <a:p>
            <a:r>
              <a:rPr lang="fr-FR" sz="1200" dirty="0" smtClean="0">
                <a:solidFill>
                  <a:schemeClr val="accent6"/>
                </a:solidFill>
                <a:hlinkClick r:id="rId2"/>
              </a:rPr>
              <a:t>Stephane.teboul@freesurf.fr</a:t>
            </a:r>
            <a:endParaRPr lang="fr-FR" sz="1200" dirty="0" smtClean="0">
              <a:solidFill>
                <a:schemeClr val="accent6"/>
              </a:solidFill>
            </a:endParaRPr>
          </a:p>
          <a:p>
            <a:r>
              <a:rPr lang="fr-FR" sz="1200" dirty="0" smtClean="0">
                <a:solidFill>
                  <a:schemeClr val="accent6"/>
                </a:solidFill>
              </a:rPr>
              <a:t>Tel: +33148216325</a:t>
            </a:r>
          </a:p>
          <a:p>
            <a:endParaRPr lang="fr-FR" sz="1200" dirty="0">
              <a:solidFill>
                <a:schemeClr val="accent6"/>
              </a:solidFill>
            </a:endParaRPr>
          </a:p>
          <a:p>
            <a:r>
              <a:rPr lang="fr-FR" sz="1200" b="1" dirty="0" smtClean="0">
                <a:solidFill>
                  <a:schemeClr val="accent6"/>
                </a:solidFill>
              </a:rPr>
              <a:t>Winterhalter Pav.7.3 G23</a:t>
            </a:r>
          </a:p>
          <a:p>
            <a:r>
              <a:rPr lang="fr-FR" sz="1200" dirty="0" smtClean="0">
                <a:solidFill>
                  <a:schemeClr val="accent6"/>
                </a:solidFill>
              </a:rPr>
              <a:t>Contact: Sophie </a:t>
            </a:r>
            <a:r>
              <a:rPr lang="fr-FR" sz="1200" dirty="0" err="1" smtClean="0">
                <a:solidFill>
                  <a:schemeClr val="accent6"/>
                </a:solidFill>
              </a:rPr>
              <a:t>Moritel</a:t>
            </a:r>
            <a:endParaRPr lang="fr-FR" sz="1200" dirty="0" smtClean="0">
              <a:solidFill>
                <a:schemeClr val="accent6"/>
              </a:solidFill>
            </a:endParaRPr>
          </a:p>
          <a:p>
            <a:r>
              <a:rPr lang="fr-FR" sz="1200" dirty="0">
                <a:hlinkClick r:id="rId3"/>
              </a:rPr>
              <a:t>sophie.moritel@winterhalter.fr</a:t>
            </a:r>
            <a:endParaRPr lang="fr-FR" sz="1200" dirty="0"/>
          </a:p>
          <a:p>
            <a:r>
              <a:rPr lang="fr-FR" sz="1200" dirty="0" smtClean="0">
                <a:solidFill>
                  <a:schemeClr val="accent6"/>
                </a:solidFill>
              </a:rPr>
              <a:t>Tel: </a:t>
            </a:r>
            <a:r>
              <a:rPr lang="fr-FR" sz="1200" dirty="0">
                <a:solidFill>
                  <a:schemeClr val="accent6"/>
                </a:solidFill>
              </a:rPr>
              <a:t>+33481767604</a:t>
            </a:r>
            <a:endParaRPr lang="fr-FR" sz="1200" dirty="0" smtClean="0">
              <a:solidFill>
                <a:schemeClr val="accent6"/>
              </a:solidFill>
            </a:endParaRPr>
          </a:p>
          <a:p>
            <a:endParaRPr lang="fr-FR" sz="1200" dirty="0" smtClean="0">
              <a:solidFill>
                <a:schemeClr val="accent6"/>
              </a:solidFill>
            </a:endParaRPr>
          </a:p>
          <a:p>
            <a:r>
              <a:rPr lang="fr-FR" sz="1200" b="1" dirty="0" err="1" smtClean="0">
                <a:solidFill>
                  <a:schemeClr val="accent6"/>
                </a:solidFill>
              </a:rPr>
              <a:t>Platex</a:t>
            </a:r>
            <a:r>
              <a:rPr lang="fr-FR" sz="1200" b="1" dirty="0" smtClean="0">
                <a:solidFill>
                  <a:schemeClr val="accent6"/>
                </a:solidFill>
              </a:rPr>
              <a:t> Pav.7.3 H047</a:t>
            </a:r>
          </a:p>
          <a:p>
            <a:r>
              <a:rPr lang="fr-FR" sz="1200" dirty="0" smtClean="0">
                <a:solidFill>
                  <a:schemeClr val="accent6"/>
                </a:solidFill>
              </a:rPr>
              <a:t>Contact: </a:t>
            </a:r>
            <a:r>
              <a:rPr lang="fr-FR" sz="1200" dirty="0">
                <a:solidFill>
                  <a:schemeClr val="accent6"/>
                </a:solidFill>
              </a:rPr>
              <a:t>C</a:t>
            </a:r>
            <a:r>
              <a:rPr lang="fr-FR" sz="1200" dirty="0" smtClean="0">
                <a:solidFill>
                  <a:schemeClr val="accent6"/>
                </a:solidFill>
              </a:rPr>
              <a:t>hristian </a:t>
            </a:r>
            <a:r>
              <a:rPr lang="fr-FR" sz="1200" dirty="0" err="1" smtClean="0">
                <a:solidFill>
                  <a:schemeClr val="accent6"/>
                </a:solidFill>
              </a:rPr>
              <a:t>Bails</a:t>
            </a:r>
            <a:endParaRPr lang="fr-FR" sz="1200" dirty="0" smtClean="0">
              <a:solidFill>
                <a:schemeClr val="accent6"/>
              </a:solidFill>
            </a:endParaRPr>
          </a:p>
          <a:p>
            <a:r>
              <a:rPr lang="fr-FR" sz="1200" dirty="0">
                <a:hlinkClick r:id="rId4"/>
              </a:rPr>
              <a:t>c.bails@platex.com</a:t>
            </a:r>
            <a:endParaRPr lang="fr-FR" sz="1200" dirty="0"/>
          </a:p>
          <a:p>
            <a:r>
              <a:rPr lang="fr-FR" sz="1200" dirty="0" smtClean="0">
                <a:solidFill>
                  <a:schemeClr val="accent6"/>
                </a:solidFill>
              </a:rPr>
              <a:t>Tel: +33141929004</a:t>
            </a:r>
          </a:p>
          <a:p>
            <a:endParaRPr lang="fr-FR" sz="1200" dirty="0" smtClean="0">
              <a:solidFill>
                <a:schemeClr val="accent6"/>
              </a:solidFill>
            </a:endParaRPr>
          </a:p>
          <a:p>
            <a:r>
              <a:rPr lang="fr-FR" sz="1200" b="1" dirty="0" smtClean="0">
                <a:solidFill>
                  <a:schemeClr val="accent6"/>
                </a:solidFill>
              </a:rPr>
              <a:t>Hobart Pav.7.3 H41 </a:t>
            </a:r>
            <a:endParaRPr lang="fr-FR" sz="1200" b="1" dirty="0">
              <a:solidFill>
                <a:schemeClr val="accent6"/>
              </a:solidFill>
            </a:endParaRPr>
          </a:p>
          <a:p>
            <a:r>
              <a:rPr lang="fr-FR" sz="1200" dirty="0" smtClean="0">
                <a:solidFill>
                  <a:schemeClr val="accent6"/>
                </a:solidFill>
              </a:rPr>
              <a:t>Contact: Marie-Hélène </a:t>
            </a:r>
            <a:r>
              <a:rPr lang="fr-FR" sz="1200" dirty="0" err="1" smtClean="0">
                <a:solidFill>
                  <a:schemeClr val="accent6"/>
                </a:solidFill>
              </a:rPr>
              <a:t>Patteeuw</a:t>
            </a:r>
            <a:endParaRPr lang="fr-FR" sz="1200" dirty="0" smtClean="0">
              <a:solidFill>
                <a:schemeClr val="accent6"/>
              </a:solidFill>
            </a:endParaRPr>
          </a:p>
          <a:p>
            <a:r>
              <a:rPr lang="fr-FR" sz="1200" dirty="0">
                <a:hlinkClick r:id="rId5"/>
              </a:rPr>
              <a:t>marie.patteeuw@hobart.fr</a:t>
            </a:r>
            <a:endParaRPr lang="fr-FR" sz="1200" dirty="0"/>
          </a:p>
          <a:p>
            <a:r>
              <a:rPr lang="fr-FR" sz="1200" dirty="0" smtClean="0">
                <a:solidFill>
                  <a:schemeClr val="accent6"/>
                </a:solidFill>
              </a:rPr>
              <a:t>Tel: +33164116025</a:t>
            </a:r>
          </a:p>
          <a:p>
            <a:endParaRPr lang="fr-FR" sz="1200" dirty="0" smtClean="0">
              <a:solidFill>
                <a:schemeClr val="accent6"/>
              </a:solidFill>
            </a:endParaRPr>
          </a:p>
          <a:p>
            <a:r>
              <a:rPr lang="fr-FR" sz="1200" b="1" dirty="0" err="1" smtClean="0">
                <a:solidFill>
                  <a:schemeClr val="accent6"/>
                </a:solidFill>
              </a:rPr>
              <a:t>Bourgeat</a:t>
            </a:r>
            <a:r>
              <a:rPr lang="fr-FR" sz="1200" b="1" dirty="0" smtClean="0">
                <a:solidFill>
                  <a:schemeClr val="accent6"/>
                </a:solidFill>
              </a:rPr>
              <a:t> Pav.7.3 K067 </a:t>
            </a:r>
            <a:endParaRPr lang="fr-FR" sz="1200" b="1" dirty="0">
              <a:solidFill>
                <a:schemeClr val="accent6"/>
              </a:solidFill>
            </a:endParaRPr>
          </a:p>
          <a:p>
            <a:r>
              <a:rPr lang="fr-FR" sz="1200" dirty="0" smtClean="0">
                <a:solidFill>
                  <a:schemeClr val="accent6"/>
                </a:solidFill>
              </a:rPr>
              <a:t>Contact: Bertrand </a:t>
            </a:r>
            <a:r>
              <a:rPr lang="fr-FR" sz="1200" dirty="0" err="1" smtClean="0">
                <a:solidFill>
                  <a:schemeClr val="accent6"/>
                </a:solidFill>
              </a:rPr>
              <a:t>Dugardin</a:t>
            </a:r>
            <a:endParaRPr lang="fr-FR" sz="1200" dirty="0" smtClean="0">
              <a:solidFill>
                <a:schemeClr val="accent6"/>
              </a:solidFill>
            </a:endParaRPr>
          </a:p>
          <a:p>
            <a:r>
              <a:rPr lang="fr-FR" sz="1200" dirty="0">
                <a:hlinkClick r:id="rId6"/>
              </a:rPr>
              <a:t>b.dugardin@vauconsant.com</a:t>
            </a:r>
            <a:endParaRPr lang="fr-FR" sz="1200" dirty="0"/>
          </a:p>
          <a:p>
            <a:r>
              <a:rPr lang="fr-FR" sz="1200" dirty="0" smtClean="0">
                <a:solidFill>
                  <a:schemeClr val="accent6"/>
                </a:solidFill>
              </a:rPr>
              <a:t>Tel: </a:t>
            </a:r>
            <a:r>
              <a:rPr lang="fr-FR" sz="1200" dirty="0">
                <a:solidFill>
                  <a:schemeClr val="accent6"/>
                </a:solidFill>
              </a:rPr>
              <a:t>+33383458282</a:t>
            </a:r>
            <a:endParaRPr lang="fr-FR" sz="1200" dirty="0" smtClean="0">
              <a:solidFill>
                <a:schemeClr val="accent6"/>
              </a:solidFill>
            </a:endParaRPr>
          </a:p>
          <a:p>
            <a:endParaRPr lang="fr-FR" sz="1200" dirty="0">
              <a:solidFill>
                <a:schemeClr val="accent6"/>
              </a:solidFill>
            </a:endParaRPr>
          </a:p>
          <a:p>
            <a:r>
              <a:rPr lang="fr-FR" sz="1200" b="1" dirty="0" err="1" smtClean="0">
                <a:solidFill>
                  <a:schemeClr val="accent6"/>
                </a:solidFill>
              </a:rPr>
              <a:t>Dynamic</a:t>
            </a:r>
            <a:r>
              <a:rPr lang="fr-FR" sz="1200" b="1" dirty="0" smtClean="0">
                <a:solidFill>
                  <a:schemeClr val="accent6"/>
                </a:solidFill>
              </a:rPr>
              <a:t> Pav.7.3 F91</a:t>
            </a:r>
          </a:p>
          <a:p>
            <a:r>
              <a:rPr lang="fr-FR" sz="1200" dirty="0" smtClean="0">
                <a:solidFill>
                  <a:schemeClr val="accent6"/>
                </a:solidFill>
              </a:rPr>
              <a:t>Contact: Ghislaine </a:t>
            </a:r>
            <a:r>
              <a:rPr lang="fr-FR" sz="1200" dirty="0" err="1" smtClean="0">
                <a:solidFill>
                  <a:schemeClr val="accent6"/>
                </a:solidFill>
              </a:rPr>
              <a:t>Gandais</a:t>
            </a:r>
            <a:endParaRPr lang="fr-FR" sz="1200" dirty="0" smtClean="0">
              <a:solidFill>
                <a:schemeClr val="accent6"/>
              </a:solidFill>
            </a:endParaRPr>
          </a:p>
          <a:p>
            <a:r>
              <a:rPr lang="fr-FR" sz="1200" dirty="0">
                <a:hlinkClick r:id="rId7"/>
              </a:rPr>
              <a:t>g.gandais@dynamicmixers.com</a:t>
            </a:r>
            <a:endParaRPr lang="fr-FR" sz="1200" dirty="0"/>
          </a:p>
          <a:p>
            <a:r>
              <a:rPr lang="fr-FR" sz="1200" dirty="0" smtClean="0">
                <a:solidFill>
                  <a:schemeClr val="accent6"/>
                </a:solidFill>
              </a:rPr>
              <a:t>Tel: </a:t>
            </a:r>
            <a:r>
              <a:rPr lang="fr-FR" sz="1200" dirty="0">
                <a:solidFill>
                  <a:schemeClr val="accent6"/>
                </a:solidFill>
              </a:rPr>
              <a:t>+33251630272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9792" y="836712"/>
            <a:ext cx="28083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err="1" smtClean="0">
                <a:solidFill>
                  <a:schemeClr val="accent6"/>
                </a:solidFill>
              </a:rPr>
              <a:t>Chaîne</a:t>
            </a:r>
            <a:r>
              <a:rPr lang="en-US" sz="1200" u="sng" dirty="0" smtClean="0">
                <a:solidFill>
                  <a:schemeClr val="accent6"/>
                </a:solidFill>
              </a:rPr>
              <a:t> </a:t>
            </a:r>
            <a:r>
              <a:rPr lang="en-US" sz="1200" u="sng" dirty="0" err="1" smtClean="0">
                <a:solidFill>
                  <a:schemeClr val="accent6"/>
                </a:solidFill>
              </a:rPr>
              <a:t>hôtelière</a:t>
            </a:r>
            <a:r>
              <a:rPr lang="en-US" sz="1200" u="sng" dirty="0" smtClean="0">
                <a:solidFill>
                  <a:schemeClr val="accent6"/>
                </a:solidFill>
              </a:rPr>
              <a:t> et restauration</a:t>
            </a:r>
            <a:r>
              <a:rPr lang="en-US" sz="1200" u="sng" dirty="0">
                <a:solidFill>
                  <a:schemeClr val="accent6"/>
                </a:solidFill>
              </a:rPr>
              <a:t> </a:t>
            </a:r>
            <a:r>
              <a:rPr lang="en-US" sz="1200" u="sng" dirty="0" smtClean="0">
                <a:solidFill>
                  <a:schemeClr val="accent6"/>
                </a:solidFill>
              </a:rPr>
              <a:t>:</a:t>
            </a:r>
          </a:p>
          <a:p>
            <a:endParaRPr lang="fr-FR" sz="1200" dirty="0">
              <a:solidFill>
                <a:schemeClr val="accent6"/>
              </a:solidFill>
            </a:endParaRPr>
          </a:p>
          <a:p>
            <a:r>
              <a:rPr lang="en-US" sz="1200" b="1" dirty="0" smtClean="0">
                <a:solidFill>
                  <a:schemeClr val="accent6"/>
                </a:solidFill>
              </a:rPr>
              <a:t>Accor </a:t>
            </a:r>
            <a:r>
              <a:rPr lang="en-US" sz="1200" b="1" dirty="0" err="1">
                <a:solidFill>
                  <a:schemeClr val="accent6"/>
                </a:solidFill>
              </a:rPr>
              <a:t>Pav</a:t>
            </a:r>
            <a:r>
              <a:rPr lang="en-US" sz="1200" b="1" dirty="0">
                <a:solidFill>
                  <a:schemeClr val="accent6"/>
                </a:solidFill>
              </a:rPr>
              <a:t>. </a:t>
            </a:r>
            <a:r>
              <a:rPr lang="en-US" sz="1200" b="1" dirty="0" smtClean="0">
                <a:solidFill>
                  <a:schemeClr val="accent6"/>
                </a:solidFill>
              </a:rPr>
              <a:t>7.2</a:t>
            </a:r>
            <a:r>
              <a:rPr lang="fr-FR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b="1" dirty="0">
                <a:solidFill>
                  <a:schemeClr val="accent6"/>
                </a:solidFill>
              </a:rPr>
              <a:t>H</a:t>
            </a:r>
            <a:r>
              <a:rPr lang="en-US" sz="1200" b="1" dirty="0" smtClean="0">
                <a:solidFill>
                  <a:schemeClr val="accent6"/>
                </a:solidFill>
              </a:rPr>
              <a:t>31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Contact: Anne-Laure </a:t>
            </a:r>
            <a:r>
              <a:rPr lang="en-US" sz="1200" dirty="0" err="1" smtClean="0">
                <a:solidFill>
                  <a:schemeClr val="accent6"/>
                </a:solidFill>
              </a:rPr>
              <a:t>Roblot</a:t>
            </a:r>
            <a:endParaRPr lang="en-US" sz="1200" dirty="0" smtClean="0">
              <a:solidFill>
                <a:schemeClr val="accent6"/>
              </a:solidFill>
            </a:endParaRPr>
          </a:p>
          <a:p>
            <a:r>
              <a:rPr lang="fr-FR" sz="1200" dirty="0">
                <a:hlinkClick r:id="rId8"/>
              </a:rPr>
              <a:t>anne-laure.roblot@accor.com</a:t>
            </a:r>
            <a:endParaRPr lang="fr-FR" sz="1200" dirty="0"/>
          </a:p>
          <a:p>
            <a:r>
              <a:rPr lang="en-US" sz="1200" dirty="0" smtClean="0">
                <a:solidFill>
                  <a:schemeClr val="accent6"/>
                </a:solidFill>
              </a:rPr>
              <a:t>Tel:</a:t>
            </a:r>
            <a:r>
              <a:rPr lang="fr-FR" sz="1200" dirty="0">
                <a:solidFill>
                  <a:schemeClr val="accent6"/>
                </a:solidFill>
              </a:rPr>
              <a:t> +</a:t>
            </a:r>
            <a:r>
              <a:rPr lang="fr-FR" sz="1200" dirty="0" smtClean="0">
                <a:solidFill>
                  <a:schemeClr val="accent6"/>
                </a:solidFill>
              </a:rPr>
              <a:t>33161616267</a:t>
            </a:r>
          </a:p>
          <a:p>
            <a:endParaRPr lang="fr-FR" sz="1200" dirty="0">
              <a:solidFill>
                <a:schemeClr val="accent6"/>
              </a:solidFill>
            </a:endParaRPr>
          </a:p>
          <a:p>
            <a:r>
              <a:rPr lang="en-US" sz="1200" b="1" dirty="0">
                <a:solidFill>
                  <a:schemeClr val="accent6"/>
                </a:solidFill>
              </a:rPr>
              <a:t>Louvre </a:t>
            </a:r>
            <a:r>
              <a:rPr lang="en-US" sz="1200" b="1" dirty="0" err="1">
                <a:solidFill>
                  <a:schemeClr val="accent6"/>
                </a:solidFill>
              </a:rPr>
              <a:t>Pav</a:t>
            </a:r>
            <a:r>
              <a:rPr lang="en-US" sz="1200" b="1" dirty="0">
                <a:solidFill>
                  <a:schemeClr val="accent6"/>
                </a:solidFill>
              </a:rPr>
              <a:t>. </a:t>
            </a:r>
            <a:r>
              <a:rPr lang="en-US" sz="1200" b="1" dirty="0" smtClean="0">
                <a:solidFill>
                  <a:schemeClr val="accent6"/>
                </a:solidFill>
              </a:rPr>
              <a:t>7.2</a:t>
            </a:r>
            <a:r>
              <a:rPr lang="fr-FR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b="1" dirty="0">
                <a:solidFill>
                  <a:schemeClr val="accent6"/>
                </a:solidFill>
              </a:rPr>
              <a:t>H</a:t>
            </a:r>
            <a:r>
              <a:rPr lang="en-US" sz="1200" b="1" dirty="0" smtClean="0">
                <a:solidFill>
                  <a:schemeClr val="accent6"/>
                </a:solidFill>
              </a:rPr>
              <a:t>019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Contact: Marie-</a:t>
            </a:r>
            <a:r>
              <a:rPr lang="en-US" sz="1200" dirty="0" err="1" smtClean="0">
                <a:solidFill>
                  <a:schemeClr val="accent6"/>
                </a:solidFill>
              </a:rPr>
              <a:t>Christelle</a:t>
            </a:r>
            <a:r>
              <a:rPr lang="en-US" sz="1200" dirty="0" smtClean="0">
                <a:solidFill>
                  <a:schemeClr val="accent6"/>
                </a:solidFill>
              </a:rPr>
              <a:t> </a:t>
            </a:r>
            <a:r>
              <a:rPr lang="en-US" sz="1200" dirty="0" err="1" smtClean="0">
                <a:solidFill>
                  <a:schemeClr val="accent6"/>
                </a:solidFill>
              </a:rPr>
              <a:t>Marville</a:t>
            </a:r>
            <a:endParaRPr lang="en-US" sz="1200" dirty="0" smtClean="0">
              <a:solidFill>
                <a:schemeClr val="accent6"/>
              </a:solidFill>
            </a:endParaRPr>
          </a:p>
          <a:p>
            <a:r>
              <a:rPr lang="fr-FR" sz="1200" dirty="0">
                <a:hlinkClick r:id="rId9"/>
              </a:rPr>
              <a:t>mcmarville@louvre-hotels.com</a:t>
            </a:r>
            <a:endParaRPr lang="fr-FR" sz="1200" dirty="0"/>
          </a:p>
          <a:p>
            <a:r>
              <a:rPr lang="fr-FR" sz="1200" dirty="0" smtClean="0">
                <a:solidFill>
                  <a:schemeClr val="accent6"/>
                </a:solidFill>
              </a:rPr>
              <a:t>Tel: +33142914835</a:t>
            </a:r>
          </a:p>
          <a:p>
            <a:endParaRPr lang="fr-FR" sz="1200" dirty="0">
              <a:solidFill>
                <a:schemeClr val="accent6"/>
              </a:solidFill>
            </a:endParaRPr>
          </a:p>
          <a:p>
            <a:r>
              <a:rPr lang="en-US" sz="1200" b="1" dirty="0">
                <a:solidFill>
                  <a:schemeClr val="accent6"/>
                </a:solidFill>
              </a:rPr>
              <a:t>Best Western </a:t>
            </a:r>
            <a:r>
              <a:rPr lang="en-US" sz="1200" b="1" dirty="0" err="1">
                <a:solidFill>
                  <a:schemeClr val="accent6"/>
                </a:solidFill>
              </a:rPr>
              <a:t>Pav</a:t>
            </a:r>
            <a:r>
              <a:rPr lang="en-US" sz="1200" b="1" dirty="0">
                <a:solidFill>
                  <a:schemeClr val="accent6"/>
                </a:solidFill>
              </a:rPr>
              <a:t>. </a:t>
            </a:r>
            <a:r>
              <a:rPr lang="en-US" sz="1200" b="1" dirty="0" smtClean="0">
                <a:solidFill>
                  <a:schemeClr val="accent6"/>
                </a:solidFill>
              </a:rPr>
              <a:t>7.2</a:t>
            </a:r>
            <a:r>
              <a:rPr lang="fr-FR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b="1" dirty="0" smtClean="0">
                <a:solidFill>
                  <a:schemeClr val="accent6"/>
                </a:solidFill>
              </a:rPr>
              <a:t>j47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Contact: Maud </a:t>
            </a:r>
            <a:r>
              <a:rPr lang="en-US" sz="1200" dirty="0" err="1" smtClean="0">
                <a:solidFill>
                  <a:schemeClr val="accent6"/>
                </a:solidFill>
              </a:rPr>
              <a:t>Lalande</a:t>
            </a:r>
            <a:endParaRPr lang="en-US" sz="1200" dirty="0" smtClean="0">
              <a:solidFill>
                <a:schemeClr val="accent6"/>
              </a:solidFill>
            </a:endParaRPr>
          </a:p>
          <a:p>
            <a:r>
              <a:rPr lang="fr-FR" sz="1200" dirty="0">
                <a:hlinkClick r:id="rId10"/>
              </a:rPr>
              <a:t>maud.delalande@bestwestern.fr</a:t>
            </a:r>
            <a:endParaRPr lang="fr-FR" sz="1200" dirty="0"/>
          </a:p>
          <a:p>
            <a:r>
              <a:rPr lang="en-US" sz="1200" dirty="0" smtClean="0">
                <a:solidFill>
                  <a:schemeClr val="accent6"/>
                </a:solidFill>
              </a:rPr>
              <a:t>Tel:</a:t>
            </a:r>
            <a:r>
              <a:rPr lang="fr-FR" sz="1200" dirty="0">
                <a:solidFill>
                  <a:schemeClr val="accent6"/>
                </a:solidFill>
              </a:rPr>
              <a:t> +</a:t>
            </a:r>
            <a:r>
              <a:rPr lang="fr-FR" sz="1200" dirty="0" smtClean="0">
                <a:solidFill>
                  <a:schemeClr val="accent6"/>
                </a:solidFill>
              </a:rPr>
              <a:t>33149020028</a:t>
            </a:r>
          </a:p>
          <a:p>
            <a:endParaRPr lang="fr-FR" sz="1200" dirty="0">
              <a:solidFill>
                <a:schemeClr val="accent6"/>
              </a:solidFill>
            </a:endParaRPr>
          </a:p>
          <a:p>
            <a:r>
              <a:rPr lang="en-US" sz="1200" b="1" dirty="0" err="1">
                <a:solidFill>
                  <a:schemeClr val="accent6"/>
                </a:solidFill>
              </a:rPr>
              <a:t>Courtepaille</a:t>
            </a:r>
            <a:r>
              <a:rPr lang="en-US" sz="1200" b="1" dirty="0">
                <a:solidFill>
                  <a:schemeClr val="accent6"/>
                </a:solidFill>
              </a:rPr>
              <a:t> </a:t>
            </a:r>
            <a:r>
              <a:rPr lang="en-US" sz="1200" b="1" dirty="0" err="1">
                <a:solidFill>
                  <a:schemeClr val="accent6"/>
                </a:solidFill>
              </a:rPr>
              <a:t>Pav</a:t>
            </a:r>
            <a:r>
              <a:rPr lang="en-US" sz="1200" b="1" dirty="0">
                <a:solidFill>
                  <a:schemeClr val="accent6"/>
                </a:solidFill>
              </a:rPr>
              <a:t>. </a:t>
            </a:r>
            <a:r>
              <a:rPr lang="en-US" sz="1200" b="1" dirty="0" smtClean="0">
                <a:solidFill>
                  <a:schemeClr val="accent6"/>
                </a:solidFill>
              </a:rPr>
              <a:t>7.2</a:t>
            </a:r>
            <a:r>
              <a:rPr lang="fr-FR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b="1" dirty="0" smtClean="0">
                <a:solidFill>
                  <a:schemeClr val="accent6"/>
                </a:solidFill>
              </a:rPr>
              <a:t>j31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Contact: Julien </a:t>
            </a:r>
            <a:r>
              <a:rPr lang="en-US" sz="1200" dirty="0" err="1" smtClean="0">
                <a:solidFill>
                  <a:schemeClr val="accent6"/>
                </a:solidFill>
              </a:rPr>
              <a:t>Raulin</a:t>
            </a:r>
            <a:endParaRPr lang="en-US" sz="1200" dirty="0" smtClean="0">
              <a:solidFill>
                <a:schemeClr val="accent6"/>
              </a:solidFill>
            </a:endParaRPr>
          </a:p>
          <a:p>
            <a:r>
              <a:rPr lang="fr-FR" sz="1200" dirty="0">
                <a:hlinkClick r:id="rId11"/>
              </a:rPr>
              <a:t>j.raulin@courtepaille.com</a:t>
            </a:r>
            <a:endParaRPr lang="fr-FR" sz="1200" dirty="0"/>
          </a:p>
          <a:p>
            <a:r>
              <a:rPr lang="en-US" sz="1200" dirty="0" smtClean="0">
                <a:solidFill>
                  <a:schemeClr val="accent6"/>
                </a:solidFill>
              </a:rPr>
              <a:t>Tel:</a:t>
            </a:r>
            <a:r>
              <a:rPr lang="fr-FR" sz="1200" dirty="0">
                <a:solidFill>
                  <a:schemeClr val="accent6"/>
                </a:solidFill>
              </a:rPr>
              <a:t> +</a:t>
            </a:r>
            <a:r>
              <a:rPr lang="fr-FR" sz="1200" dirty="0" smtClean="0">
                <a:solidFill>
                  <a:schemeClr val="accent6"/>
                </a:solidFill>
              </a:rPr>
              <a:t>33169475872</a:t>
            </a:r>
          </a:p>
          <a:p>
            <a:endParaRPr lang="fr-FR" sz="1200" dirty="0">
              <a:solidFill>
                <a:schemeClr val="accent6"/>
              </a:solidFill>
            </a:endParaRPr>
          </a:p>
          <a:p>
            <a:r>
              <a:rPr lang="fr-FR" sz="1200" b="1" dirty="0">
                <a:solidFill>
                  <a:schemeClr val="accent6"/>
                </a:solidFill>
              </a:rPr>
              <a:t>Logis </a:t>
            </a:r>
            <a:r>
              <a:rPr lang="en-US" sz="1200" b="1" dirty="0" err="1">
                <a:solidFill>
                  <a:schemeClr val="accent6"/>
                </a:solidFill>
              </a:rPr>
              <a:t>Pav</a:t>
            </a:r>
            <a:r>
              <a:rPr lang="en-US" sz="1200" b="1" dirty="0">
                <a:solidFill>
                  <a:schemeClr val="accent6"/>
                </a:solidFill>
              </a:rPr>
              <a:t>. </a:t>
            </a:r>
            <a:r>
              <a:rPr lang="en-US" sz="1200" b="1" dirty="0" smtClean="0">
                <a:solidFill>
                  <a:schemeClr val="accent6"/>
                </a:solidFill>
              </a:rPr>
              <a:t>7.2</a:t>
            </a:r>
            <a:r>
              <a:rPr lang="fr-FR" sz="1200" b="1" dirty="0" smtClean="0">
                <a:solidFill>
                  <a:schemeClr val="accent6"/>
                </a:solidFill>
              </a:rPr>
              <a:t> h47</a:t>
            </a:r>
          </a:p>
          <a:p>
            <a:r>
              <a:rPr lang="fr-FR" sz="1200" dirty="0">
                <a:hlinkClick r:id="rId12"/>
              </a:rPr>
              <a:t>nnoinski@logishotels.com</a:t>
            </a:r>
            <a:endParaRPr lang="fr-FR" sz="1200" dirty="0"/>
          </a:p>
          <a:p>
            <a:r>
              <a:rPr lang="fr-FR" sz="1200" dirty="0" smtClean="0">
                <a:solidFill>
                  <a:schemeClr val="accent6"/>
                </a:solidFill>
              </a:rPr>
              <a:t>Contact: Nathalie </a:t>
            </a:r>
            <a:r>
              <a:rPr lang="fr-FR" sz="1200" dirty="0" err="1" smtClean="0">
                <a:solidFill>
                  <a:schemeClr val="accent6"/>
                </a:solidFill>
              </a:rPr>
              <a:t>Noinski</a:t>
            </a:r>
            <a:endParaRPr lang="fr-FR" sz="1200" dirty="0" smtClean="0">
              <a:solidFill>
                <a:schemeClr val="accent6"/>
              </a:solidFill>
            </a:endParaRPr>
          </a:p>
          <a:p>
            <a:r>
              <a:rPr lang="fr-FR" sz="1200" dirty="0" smtClean="0">
                <a:solidFill>
                  <a:schemeClr val="accent6"/>
                </a:solidFill>
              </a:rPr>
              <a:t>Tel: </a:t>
            </a:r>
            <a:r>
              <a:rPr lang="fr-FR" sz="1200" dirty="0">
                <a:solidFill>
                  <a:schemeClr val="accent6"/>
                </a:solidFill>
              </a:rPr>
              <a:t>+33145847000 </a:t>
            </a:r>
            <a:endParaRPr lang="fr-FR" sz="1200" dirty="0" smtClean="0">
              <a:solidFill>
                <a:schemeClr val="accent6"/>
              </a:solidFill>
            </a:endParaRPr>
          </a:p>
          <a:p>
            <a:endParaRPr lang="fr-FR" sz="1200" dirty="0" smtClean="0">
              <a:solidFill>
                <a:schemeClr val="accent6"/>
              </a:solidFill>
            </a:endParaRPr>
          </a:p>
          <a:p>
            <a:r>
              <a:rPr lang="fr-FR" sz="1200" b="1" dirty="0" smtClean="0">
                <a:solidFill>
                  <a:schemeClr val="accent6"/>
                </a:solidFill>
              </a:rPr>
              <a:t>Bistrot </a:t>
            </a:r>
            <a:r>
              <a:rPr lang="fr-FR" sz="1200" b="1" dirty="0">
                <a:solidFill>
                  <a:schemeClr val="accent6"/>
                </a:solidFill>
              </a:rPr>
              <a:t>du Boucher </a:t>
            </a:r>
            <a:r>
              <a:rPr lang="en-US" sz="1200" b="1" dirty="0" err="1">
                <a:solidFill>
                  <a:schemeClr val="accent6"/>
                </a:solidFill>
              </a:rPr>
              <a:t>Pav</a:t>
            </a:r>
            <a:r>
              <a:rPr lang="en-US" sz="1200" b="1" dirty="0">
                <a:solidFill>
                  <a:schemeClr val="accent6"/>
                </a:solidFill>
              </a:rPr>
              <a:t>. </a:t>
            </a:r>
            <a:r>
              <a:rPr lang="en-US" sz="1200" b="1" dirty="0" smtClean="0">
                <a:solidFill>
                  <a:schemeClr val="accent6"/>
                </a:solidFill>
              </a:rPr>
              <a:t>7.2</a:t>
            </a:r>
            <a:r>
              <a:rPr lang="fr-FR" sz="1200" b="1" dirty="0" smtClean="0">
                <a:solidFill>
                  <a:schemeClr val="accent6"/>
                </a:solidFill>
              </a:rPr>
              <a:t> k070</a:t>
            </a:r>
          </a:p>
          <a:p>
            <a:r>
              <a:rPr lang="fr-FR" sz="1200" dirty="0" smtClean="0">
                <a:solidFill>
                  <a:schemeClr val="accent6"/>
                </a:solidFill>
              </a:rPr>
              <a:t>Marlène </a:t>
            </a:r>
            <a:r>
              <a:rPr lang="fr-FR" sz="1200" dirty="0" err="1" smtClean="0">
                <a:solidFill>
                  <a:schemeClr val="accent6"/>
                </a:solidFill>
              </a:rPr>
              <a:t>Vele</a:t>
            </a:r>
            <a:endParaRPr lang="fr-FR" sz="1200" dirty="0" smtClean="0">
              <a:solidFill>
                <a:schemeClr val="accent6"/>
              </a:solidFill>
            </a:endParaRPr>
          </a:p>
          <a:p>
            <a:r>
              <a:rPr lang="fr-FR" sz="1200" dirty="0">
                <a:hlinkClick r:id="rId13"/>
              </a:rPr>
              <a:t>m.vele@la-boucherie.fr</a:t>
            </a:r>
            <a:endParaRPr lang="fr-FR" sz="1200" dirty="0"/>
          </a:p>
          <a:p>
            <a:r>
              <a:rPr lang="fr-FR" sz="1200" dirty="0" smtClean="0">
                <a:solidFill>
                  <a:schemeClr val="accent6"/>
                </a:solidFill>
              </a:rPr>
              <a:t>Tel: </a:t>
            </a:r>
            <a:r>
              <a:rPr lang="fr-FR" sz="1200" dirty="0">
                <a:solidFill>
                  <a:schemeClr val="accent6"/>
                </a:solidFill>
              </a:rPr>
              <a:t>+</a:t>
            </a:r>
            <a:r>
              <a:rPr lang="fr-FR" sz="1200" dirty="0" smtClean="0">
                <a:solidFill>
                  <a:schemeClr val="accent6"/>
                </a:solidFill>
              </a:rPr>
              <a:t>33241966595</a:t>
            </a:r>
          </a:p>
          <a:p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6096" y="836712"/>
            <a:ext cx="28083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err="1" smtClean="0">
                <a:solidFill>
                  <a:schemeClr val="accent6"/>
                </a:solidFill>
              </a:rPr>
              <a:t>Ecole</a:t>
            </a:r>
            <a:r>
              <a:rPr lang="en-US" sz="1200" u="sng" dirty="0" smtClean="0">
                <a:solidFill>
                  <a:schemeClr val="accent6"/>
                </a:solidFill>
              </a:rPr>
              <a:t> </a:t>
            </a:r>
            <a:r>
              <a:rPr lang="en-US" sz="1200" u="sng" dirty="0" err="1" smtClean="0">
                <a:solidFill>
                  <a:schemeClr val="accent6"/>
                </a:solidFill>
              </a:rPr>
              <a:t>Hôtelière</a:t>
            </a:r>
            <a:r>
              <a:rPr lang="en-US" sz="1200" u="sng" dirty="0" smtClean="0">
                <a:solidFill>
                  <a:schemeClr val="accent6"/>
                </a:solidFill>
              </a:rPr>
              <a:t> et Restauration:</a:t>
            </a:r>
          </a:p>
          <a:p>
            <a:endParaRPr lang="fr-FR" sz="1200" dirty="0">
              <a:solidFill>
                <a:schemeClr val="accent6"/>
              </a:solidFill>
            </a:endParaRPr>
          </a:p>
          <a:p>
            <a:r>
              <a:rPr lang="fr-FR" sz="1200" b="1" dirty="0" smtClean="0">
                <a:solidFill>
                  <a:schemeClr val="accent6"/>
                </a:solidFill>
              </a:rPr>
              <a:t>Ecole </a:t>
            </a:r>
            <a:r>
              <a:rPr lang="fr-FR" sz="1200" b="1" dirty="0" err="1" smtClean="0">
                <a:solidFill>
                  <a:schemeClr val="accent6"/>
                </a:solidFill>
              </a:rPr>
              <a:t>Ferrandi</a:t>
            </a:r>
            <a:r>
              <a:rPr lang="fr-FR" sz="1200" b="1" dirty="0" smtClean="0">
                <a:solidFill>
                  <a:schemeClr val="accent6"/>
                </a:solidFill>
              </a:rPr>
              <a:t> Pav.7.3 J126</a:t>
            </a:r>
          </a:p>
          <a:p>
            <a:r>
              <a:rPr lang="fr-FR" sz="1200" dirty="0" smtClean="0">
                <a:solidFill>
                  <a:schemeClr val="accent6"/>
                </a:solidFill>
              </a:rPr>
              <a:t>Contact: Françoise </a:t>
            </a:r>
            <a:r>
              <a:rPr lang="fr-FR" sz="1200" dirty="0" err="1" smtClean="0">
                <a:solidFill>
                  <a:schemeClr val="accent6"/>
                </a:solidFill>
              </a:rPr>
              <a:t>Merloz</a:t>
            </a:r>
            <a:endParaRPr lang="fr-FR" sz="1200" dirty="0" smtClean="0">
              <a:solidFill>
                <a:schemeClr val="accent6"/>
              </a:solidFill>
            </a:endParaRPr>
          </a:p>
          <a:p>
            <a:r>
              <a:rPr lang="fr-FR" sz="1200" u="sng" dirty="0" smtClean="0">
                <a:hlinkClick r:id="rId14"/>
              </a:rPr>
              <a:t>fmerloz@ferrandi-paris.fr</a:t>
            </a:r>
            <a:endParaRPr lang="fr-FR" sz="1200" u="sng" dirty="0" smtClean="0"/>
          </a:p>
          <a:p>
            <a:r>
              <a:rPr lang="fr-FR" sz="1200" dirty="0" smtClean="0">
                <a:solidFill>
                  <a:schemeClr val="accent6"/>
                </a:solidFill>
              </a:rPr>
              <a:t>Tél: </a:t>
            </a:r>
            <a:r>
              <a:rPr lang="fr-FR" sz="1200" dirty="0">
                <a:solidFill>
                  <a:schemeClr val="accent6"/>
                </a:solidFill>
              </a:rPr>
              <a:t>+</a:t>
            </a:r>
            <a:r>
              <a:rPr lang="fr-FR" sz="1200" dirty="0" smtClean="0">
                <a:solidFill>
                  <a:schemeClr val="accent6"/>
                </a:solidFill>
              </a:rPr>
              <a:t>33149541774 </a:t>
            </a:r>
          </a:p>
          <a:p>
            <a:endParaRPr lang="fr-FR" sz="1200" b="1" dirty="0">
              <a:solidFill>
                <a:schemeClr val="accent6"/>
              </a:solidFill>
            </a:endParaRPr>
          </a:p>
          <a:p>
            <a:r>
              <a:rPr lang="fr-FR" sz="1200" b="1" dirty="0" smtClean="0">
                <a:solidFill>
                  <a:schemeClr val="accent6"/>
                </a:solidFill>
              </a:rPr>
              <a:t>Ecole Ferrières Pav.7.2 F006</a:t>
            </a:r>
          </a:p>
          <a:p>
            <a:r>
              <a:rPr lang="fr-FR" sz="1200" dirty="0" smtClean="0">
                <a:solidFill>
                  <a:schemeClr val="accent6"/>
                </a:solidFill>
              </a:rPr>
              <a:t>Contact: Marc </a:t>
            </a:r>
            <a:r>
              <a:rPr lang="fr-FR" sz="1200" dirty="0">
                <a:solidFill>
                  <a:schemeClr val="accent6"/>
                </a:solidFill>
              </a:rPr>
              <a:t>H</a:t>
            </a:r>
            <a:r>
              <a:rPr lang="fr-FR" sz="1200" dirty="0" smtClean="0">
                <a:solidFill>
                  <a:schemeClr val="accent6"/>
                </a:solidFill>
              </a:rPr>
              <a:t>ofer</a:t>
            </a:r>
            <a:endParaRPr lang="en-US" sz="1200" dirty="0" smtClean="0">
              <a:solidFill>
                <a:schemeClr val="accent6"/>
              </a:solidFill>
            </a:endParaRPr>
          </a:p>
          <a:p>
            <a:r>
              <a:rPr lang="fr-FR" sz="1200" u="sng" dirty="0">
                <a:hlinkClick r:id="rId15"/>
              </a:rPr>
              <a:t>marc.hofer@ferrieres-paris.com</a:t>
            </a:r>
            <a:endParaRPr lang="fr-FR" sz="1200" dirty="0"/>
          </a:p>
          <a:p>
            <a:r>
              <a:rPr lang="fr-FR" sz="1200" dirty="0" smtClean="0">
                <a:solidFill>
                  <a:schemeClr val="accent6"/>
                </a:solidFill>
              </a:rPr>
              <a:t>Tel: +33181167777</a:t>
            </a:r>
            <a:endParaRPr lang="fr-FR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7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6EB-8307-4789-8767-6ACDE80690C1}" type="slidenum">
              <a:rPr lang="fr-FR" smtClean="0"/>
              <a:t>8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"/>
          <a:stretch/>
        </p:blipFill>
        <p:spPr bwMode="auto">
          <a:xfrm>
            <a:off x="2195736" y="759581"/>
            <a:ext cx="4464496" cy="59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875" y="241484"/>
            <a:ext cx="3916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chemeClr val="accent4">
                    <a:lumMod val="75000"/>
                  </a:schemeClr>
                </a:solidFill>
                <a:latin typeface="Akzidenz Grotesk BE"/>
              </a:rPr>
              <a:t>Floor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Akzidenz Grotesk BE"/>
              </a:rPr>
              <a:t> plan </a:t>
            </a:r>
            <a:r>
              <a:rPr lang="fr-FR" sz="2800" b="1" dirty="0" err="1" smtClean="0">
                <a:solidFill>
                  <a:schemeClr val="accent4">
                    <a:lumMod val="75000"/>
                  </a:schemeClr>
                </a:solidFill>
                <a:latin typeface="Akzidenz Grotesk BE"/>
              </a:rPr>
              <a:t>EquipHotel</a:t>
            </a:r>
            <a:endParaRPr lang="fr-FR" sz="2800" b="1" dirty="0">
              <a:solidFill>
                <a:schemeClr val="accent4">
                  <a:lumMod val="75000"/>
                </a:schemeClr>
              </a:solidFill>
              <a:latin typeface="Akzidenz Grotesk BE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9792"/>
            <a:ext cx="1038293" cy="10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6EB-8307-4789-8767-6ACDE80690C1}" type="slidenum">
              <a:rPr lang="fr-FR" smtClean="0"/>
              <a:t>9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55575" y="692696"/>
            <a:ext cx="6768751" cy="6301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accent1"/>
                </a:solidFill>
              </a:rPr>
              <a:t>/// MASQMENOS – PAVILLON 3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Real </a:t>
            </a:r>
            <a:r>
              <a:rPr lang="en-US" sz="1200" dirty="0">
                <a:solidFill>
                  <a:schemeClr val="accent6"/>
                </a:solidFill>
              </a:rPr>
              <a:t>small meals in Spanish in mini-portions at share all day</a:t>
            </a:r>
            <a:r>
              <a:rPr lang="en-US" sz="1200" dirty="0" smtClean="0"/>
              <a:t>!</a:t>
            </a:r>
          </a:p>
          <a:p>
            <a:endParaRPr lang="fr-FR" sz="1050" dirty="0" smtClean="0">
              <a:solidFill>
                <a:schemeClr val="accent6"/>
              </a:solidFill>
            </a:endParaRPr>
          </a:p>
          <a:p>
            <a:r>
              <a:rPr lang="fr-FR" sz="1200" b="1" dirty="0" smtClean="0">
                <a:solidFill>
                  <a:schemeClr val="accent1"/>
                </a:solidFill>
              </a:rPr>
              <a:t>/// BAR À CHAMPAGNE – PAVILLON 3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Enjoy a glass of champagne around different </a:t>
            </a:r>
            <a:r>
              <a:rPr lang="en-US" sz="1200" dirty="0" smtClean="0">
                <a:solidFill>
                  <a:schemeClr val="accent6"/>
                </a:solidFill>
              </a:rPr>
              <a:t>appetizer!</a:t>
            </a:r>
          </a:p>
          <a:p>
            <a:endParaRPr lang="en-US" sz="1050" b="1" dirty="0">
              <a:solidFill>
                <a:schemeClr val="accent6"/>
              </a:solidFill>
            </a:endParaRPr>
          </a:p>
          <a:p>
            <a:r>
              <a:rPr lang="fr-FR" sz="1200" b="1" dirty="0" smtClean="0">
                <a:solidFill>
                  <a:schemeClr val="accent1"/>
                </a:solidFill>
              </a:rPr>
              <a:t>/// </a:t>
            </a:r>
            <a:r>
              <a:rPr lang="fr-FR" sz="1200" b="1" dirty="0">
                <a:solidFill>
                  <a:schemeClr val="accent1"/>
                </a:solidFill>
              </a:rPr>
              <a:t>RAYM’S BAR – PAVILLON 4</a:t>
            </a:r>
          </a:p>
          <a:p>
            <a:r>
              <a:rPr lang="en-US" sz="1200" dirty="0" err="1">
                <a:solidFill>
                  <a:schemeClr val="accent6"/>
                </a:solidFill>
              </a:rPr>
              <a:t>Raym's</a:t>
            </a:r>
            <a:r>
              <a:rPr lang="en-US" sz="1200" dirty="0">
                <a:solidFill>
                  <a:schemeClr val="accent6"/>
                </a:solidFill>
              </a:rPr>
              <a:t> Bar invites you to taste wines accompanied by a selection of cold </a:t>
            </a:r>
            <a:r>
              <a:rPr lang="en-US" sz="1200" dirty="0" smtClean="0">
                <a:solidFill>
                  <a:schemeClr val="accent6"/>
                </a:solidFill>
              </a:rPr>
              <a:t>meats </a:t>
            </a:r>
            <a:r>
              <a:rPr lang="en-US" sz="1200" dirty="0">
                <a:solidFill>
                  <a:schemeClr val="accent6"/>
                </a:solidFill>
              </a:rPr>
              <a:t>and </a:t>
            </a:r>
            <a:r>
              <a:rPr lang="en-US" sz="1200" dirty="0" smtClean="0">
                <a:solidFill>
                  <a:schemeClr val="accent6"/>
                </a:solidFill>
              </a:rPr>
              <a:t>cheese</a:t>
            </a:r>
            <a:endParaRPr lang="en-US" sz="1200" dirty="0">
              <a:solidFill>
                <a:schemeClr val="accent6"/>
              </a:solidFill>
            </a:endParaRPr>
          </a:p>
          <a:p>
            <a:endParaRPr lang="en-US" sz="1050" dirty="0" smtClean="0">
              <a:solidFill>
                <a:schemeClr val="accent1"/>
              </a:solidFill>
            </a:endParaRPr>
          </a:p>
          <a:p>
            <a:r>
              <a:rPr lang="fr-FR" sz="1200" b="1" dirty="0" smtClean="0">
                <a:solidFill>
                  <a:schemeClr val="accent1"/>
                </a:solidFill>
              </a:rPr>
              <a:t>/// </a:t>
            </a:r>
            <a:r>
              <a:rPr lang="fr-FR" sz="1200" b="1" dirty="0">
                <a:solidFill>
                  <a:schemeClr val="accent1"/>
                </a:solidFill>
              </a:rPr>
              <a:t>MAISON DE L’AUBRAC – PAVILLON 7.1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Discover the specialties of </a:t>
            </a:r>
            <a:r>
              <a:rPr lang="en-US" sz="1200" dirty="0" err="1" smtClean="0">
                <a:solidFill>
                  <a:schemeClr val="accent6"/>
                </a:solidFill>
              </a:rPr>
              <a:t>Aubrac</a:t>
            </a:r>
            <a:r>
              <a:rPr lang="en-US" sz="1200" dirty="0">
                <a:solidFill>
                  <a:schemeClr val="accent6"/>
                </a:solidFill>
              </a:rPr>
              <a:t>.</a:t>
            </a:r>
            <a:r>
              <a:rPr lang="en-US" sz="1200" dirty="0" smtClean="0">
                <a:solidFill>
                  <a:schemeClr val="accent6"/>
                </a:solidFill>
              </a:rPr>
              <a:t> The burgers </a:t>
            </a:r>
            <a:r>
              <a:rPr lang="en-US" sz="1200" dirty="0">
                <a:solidFill>
                  <a:schemeClr val="accent6"/>
                </a:solidFill>
              </a:rPr>
              <a:t>OBOE from the farms of </a:t>
            </a:r>
            <a:r>
              <a:rPr lang="en-US" sz="1200" dirty="0" err="1">
                <a:solidFill>
                  <a:schemeClr val="accent6"/>
                </a:solidFill>
              </a:rPr>
              <a:t>Aubrac</a:t>
            </a:r>
            <a:r>
              <a:rPr lang="en-US" sz="1200" dirty="0">
                <a:solidFill>
                  <a:schemeClr val="accent6"/>
                </a:solidFill>
              </a:rPr>
              <a:t>, certified Bleu Blanc </a:t>
            </a:r>
            <a:r>
              <a:rPr lang="en-US" sz="1200" dirty="0" smtClean="0">
                <a:solidFill>
                  <a:schemeClr val="accent6"/>
                </a:solidFill>
              </a:rPr>
              <a:t>Coeur</a:t>
            </a:r>
            <a:endParaRPr lang="en-US" sz="1200" dirty="0">
              <a:solidFill>
                <a:schemeClr val="accent6"/>
              </a:solidFill>
            </a:endParaRPr>
          </a:p>
          <a:p>
            <a:endParaRPr lang="en-US" sz="1050" dirty="0" smtClean="0"/>
          </a:p>
          <a:p>
            <a:r>
              <a:rPr lang="en-US" sz="1200" b="1" dirty="0" smtClean="0">
                <a:solidFill>
                  <a:schemeClr val="accent1"/>
                </a:solidFill>
              </a:rPr>
              <a:t>/// FOOD COURT – PAVILLON 7.2</a:t>
            </a:r>
            <a:endParaRPr lang="en-US" sz="1200" b="1" dirty="0">
              <a:solidFill>
                <a:schemeClr val="accent1"/>
              </a:solidFill>
            </a:endParaRPr>
          </a:p>
          <a:p>
            <a:r>
              <a:rPr lang="fr-FR" sz="1050" b="1" i="1" dirty="0" smtClean="0">
                <a:solidFill>
                  <a:schemeClr val="accent6"/>
                </a:solidFill>
              </a:rPr>
              <a:t>KIOSQUE </a:t>
            </a:r>
            <a:r>
              <a:rPr lang="fr-FR" sz="1050" b="1" i="1" dirty="0">
                <a:solidFill>
                  <a:schemeClr val="accent6"/>
                </a:solidFill>
              </a:rPr>
              <a:t>GIRAUDET </a:t>
            </a:r>
            <a:endParaRPr lang="fr-FR" sz="1050" b="1" i="1" dirty="0" smtClean="0">
              <a:solidFill>
                <a:schemeClr val="accent6"/>
              </a:solidFill>
            </a:endParaRPr>
          </a:p>
          <a:p>
            <a:r>
              <a:rPr lang="en-US" sz="1200" dirty="0" smtClean="0">
                <a:solidFill>
                  <a:schemeClr val="accent6"/>
                </a:solidFill>
              </a:rPr>
              <a:t>Discover </a:t>
            </a:r>
            <a:r>
              <a:rPr lang="en-US" sz="1200" dirty="0">
                <a:solidFill>
                  <a:schemeClr val="accent6"/>
                </a:solidFill>
              </a:rPr>
              <a:t>recipes revisited the soup bar &amp; dumplings </a:t>
            </a:r>
            <a:r>
              <a:rPr lang="en-US" sz="1200" dirty="0" err="1">
                <a:solidFill>
                  <a:schemeClr val="accent6"/>
                </a:solidFill>
              </a:rPr>
              <a:t>giraudet</a:t>
            </a:r>
            <a:r>
              <a:rPr lang="en-US" sz="1200" dirty="0">
                <a:solidFill>
                  <a:schemeClr val="accent6"/>
                </a:solidFill>
              </a:rPr>
              <a:t>; </a:t>
            </a:r>
            <a:r>
              <a:rPr lang="en-US" sz="1200" dirty="0" smtClean="0">
                <a:solidFill>
                  <a:schemeClr val="accent6"/>
                </a:solidFill>
              </a:rPr>
              <a:t>and </a:t>
            </a:r>
            <a:r>
              <a:rPr lang="en-US" sz="1200" dirty="0">
                <a:solidFill>
                  <a:schemeClr val="accent6"/>
                </a:solidFill>
              </a:rPr>
              <a:t>enjoy hot chocolate house </a:t>
            </a:r>
            <a:endParaRPr lang="en-US" sz="1200" b="1" dirty="0">
              <a:solidFill>
                <a:schemeClr val="accent6"/>
              </a:solidFill>
            </a:endParaRPr>
          </a:p>
          <a:p>
            <a:r>
              <a:rPr lang="fr-FR" sz="1050" b="1" i="1" dirty="0" smtClean="0">
                <a:solidFill>
                  <a:schemeClr val="accent6"/>
                </a:solidFill>
              </a:rPr>
              <a:t>HUITRERIE </a:t>
            </a:r>
            <a:r>
              <a:rPr lang="fr-FR" sz="1050" b="1" i="1" dirty="0">
                <a:solidFill>
                  <a:schemeClr val="accent6"/>
                </a:solidFill>
              </a:rPr>
              <a:t>BADETS </a:t>
            </a:r>
            <a:endParaRPr lang="fr-FR" sz="1050" b="1" i="1" dirty="0" smtClean="0">
              <a:solidFill>
                <a:schemeClr val="accent6"/>
              </a:solidFill>
            </a:endParaRPr>
          </a:p>
          <a:p>
            <a:r>
              <a:rPr lang="en-US" sz="1200" dirty="0" smtClean="0">
                <a:solidFill>
                  <a:schemeClr val="accent6"/>
                </a:solidFill>
              </a:rPr>
              <a:t>The </a:t>
            </a:r>
            <a:r>
              <a:rPr lang="en-US" sz="1200" dirty="0">
                <a:solidFill>
                  <a:schemeClr val="accent6"/>
                </a:solidFill>
              </a:rPr>
              <a:t>tradition of seafood, sharing the heart of the show, with guests, in a friendly atmosphere</a:t>
            </a:r>
            <a:r>
              <a:rPr lang="en-US" sz="1200" dirty="0" smtClean="0">
                <a:solidFill>
                  <a:schemeClr val="accent6"/>
                </a:solidFill>
              </a:rPr>
              <a:t>!</a:t>
            </a:r>
          </a:p>
          <a:p>
            <a:r>
              <a:rPr lang="en-US" sz="1050" b="1" i="1" dirty="0" smtClean="0">
                <a:solidFill>
                  <a:schemeClr val="accent6"/>
                </a:solidFill>
              </a:rPr>
              <a:t>MAMA ROMA  </a:t>
            </a:r>
            <a:endParaRPr lang="en-US" sz="1050" b="1" i="1" dirty="0">
              <a:solidFill>
                <a:schemeClr val="accent6"/>
              </a:solidFill>
            </a:endParaRPr>
          </a:p>
          <a:p>
            <a:r>
              <a:rPr lang="en-US" sz="1200" dirty="0">
                <a:solidFill>
                  <a:schemeClr val="accent6"/>
                </a:solidFill>
              </a:rPr>
              <a:t>M</a:t>
            </a:r>
            <a:r>
              <a:rPr lang="en-US" sz="1200" dirty="0" smtClean="0">
                <a:solidFill>
                  <a:schemeClr val="accent6"/>
                </a:solidFill>
              </a:rPr>
              <a:t>odern </a:t>
            </a:r>
            <a:r>
              <a:rPr lang="en-US" sz="1200" dirty="0">
                <a:solidFill>
                  <a:schemeClr val="accent6"/>
                </a:solidFill>
              </a:rPr>
              <a:t>pizza recipes, typical </a:t>
            </a:r>
            <a:r>
              <a:rPr lang="en-US" sz="1200" dirty="0" smtClean="0">
                <a:solidFill>
                  <a:schemeClr val="accent6"/>
                </a:solidFill>
              </a:rPr>
              <a:t>Italian products ,!</a:t>
            </a:r>
          </a:p>
          <a:p>
            <a:endParaRPr lang="en-US" sz="1050" b="1" dirty="0">
              <a:solidFill>
                <a:schemeClr val="accent6"/>
              </a:solidFill>
            </a:endParaRPr>
          </a:p>
          <a:p>
            <a:r>
              <a:rPr lang="fr-FR" sz="1200" b="1" dirty="0" smtClean="0">
                <a:solidFill>
                  <a:schemeClr val="accent1"/>
                </a:solidFill>
              </a:rPr>
              <a:t>/// </a:t>
            </a:r>
            <a:r>
              <a:rPr lang="fr-FR" sz="1200" b="1" dirty="0">
                <a:solidFill>
                  <a:schemeClr val="accent1"/>
                </a:solidFill>
              </a:rPr>
              <a:t>QUALITE &amp; CO – PAVILLON 7.2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Healthy products served with passion and attention, takeaway or lunch</a:t>
            </a:r>
            <a:r>
              <a:rPr lang="en-US" sz="1200" dirty="0" smtClean="0"/>
              <a:t>.</a:t>
            </a:r>
          </a:p>
          <a:p>
            <a:endParaRPr lang="en-US" sz="1050" b="1" dirty="0">
              <a:solidFill>
                <a:schemeClr val="accent6"/>
              </a:solidFill>
            </a:endParaRPr>
          </a:p>
          <a:p>
            <a:r>
              <a:rPr lang="fr-FR" sz="1200" b="1" dirty="0" smtClean="0">
                <a:solidFill>
                  <a:schemeClr val="accent1"/>
                </a:solidFill>
              </a:rPr>
              <a:t>/// </a:t>
            </a:r>
            <a:r>
              <a:rPr lang="fr-FR" sz="1200" b="1" dirty="0">
                <a:solidFill>
                  <a:schemeClr val="accent1"/>
                </a:solidFill>
              </a:rPr>
              <a:t>APM – PAVILLON 7.3</a:t>
            </a:r>
          </a:p>
          <a:p>
            <a:r>
              <a:rPr lang="fr-FR" sz="1200" dirty="0">
                <a:solidFill>
                  <a:schemeClr val="accent6"/>
                </a:solidFill>
              </a:rPr>
              <a:t>L’APM </a:t>
            </a:r>
            <a:r>
              <a:rPr lang="fr-FR" sz="1200" dirty="0" smtClean="0">
                <a:solidFill>
                  <a:schemeClr val="accent6"/>
                </a:solidFill>
              </a:rPr>
              <a:t>i</a:t>
            </a:r>
            <a:r>
              <a:rPr lang="en-US" sz="1200" dirty="0" smtClean="0">
                <a:solidFill>
                  <a:schemeClr val="accent6"/>
                </a:solidFill>
              </a:rPr>
              <a:t>s </a:t>
            </a:r>
            <a:r>
              <a:rPr lang="en-US" sz="1200" dirty="0">
                <a:solidFill>
                  <a:schemeClr val="accent6"/>
                </a:solidFill>
              </a:rPr>
              <a:t>a Parisian bistro with a traditional menu and varied</a:t>
            </a:r>
            <a:r>
              <a:rPr lang="en-US" sz="1200" dirty="0" smtClean="0"/>
              <a:t>.</a:t>
            </a:r>
          </a:p>
          <a:p>
            <a:pPr lvl="0"/>
            <a:endParaRPr lang="fr-FR" sz="1200" b="1" dirty="0" smtClean="0">
              <a:solidFill>
                <a:srgbClr val="009EE0"/>
              </a:solidFill>
            </a:endParaRPr>
          </a:p>
          <a:p>
            <a:pPr lvl="0"/>
            <a:r>
              <a:rPr lang="fr-FR" sz="1200" b="1" dirty="0" smtClean="0">
                <a:solidFill>
                  <a:srgbClr val="009EE0"/>
                </a:solidFill>
              </a:rPr>
              <a:t>/// CAFE PELICAN </a:t>
            </a:r>
            <a:r>
              <a:rPr lang="fr-FR" sz="1200" b="1" dirty="0">
                <a:solidFill>
                  <a:srgbClr val="009EE0"/>
                </a:solidFill>
              </a:rPr>
              <a:t>– PAVILLON 7.3</a:t>
            </a:r>
          </a:p>
          <a:p>
            <a:r>
              <a:rPr lang="en-US" sz="1050" dirty="0">
                <a:solidFill>
                  <a:schemeClr val="accent6"/>
                </a:solidFill>
              </a:rPr>
              <a:t>Alexis </a:t>
            </a:r>
            <a:r>
              <a:rPr lang="en-US" sz="1050" dirty="0" err="1">
                <a:solidFill>
                  <a:schemeClr val="accent6"/>
                </a:solidFill>
              </a:rPr>
              <a:t>Braconnier</a:t>
            </a:r>
            <a:r>
              <a:rPr lang="en-US" sz="1050" dirty="0">
                <a:solidFill>
                  <a:schemeClr val="accent6"/>
                </a:solidFill>
              </a:rPr>
              <a:t> and his team wake your papillae with </a:t>
            </a:r>
            <a:r>
              <a:rPr lang="en-US" sz="1050" dirty="0" smtClean="0">
                <a:solidFill>
                  <a:schemeClr val="accent6"/>
                </a:solidFill>
              </a:rPr>
              <a:t>Mediterranean food, fresh cooking</a:t>
            </a:r>
          </a:p>
          <a:p>
            <a:endParaRPr lang="en-US" sz="1050" dirty="0" smtClean="0">
              <a:solidFill>
                <a:schemeClr val="accent6"/>
              </a:solidFill>
            </a:endParaRPr>
          </a:p>
          <a:p>
            <a:r>
              <a:rPr lang="fr-FR" sz="1200" b="1" dirty="0" smtClean="0">
                <a:solidFill>
                  <a:schemeClr val="accent1"/>
                </a:solidFill>
              </a:rPr>
              <a:t>/// OTHERS…..</a:t>
            </a:r>
            <a:endParaRPr lang="fr-FR" sz="1200" b="1" dirty="0">
              <a:solidFill>
                <a:schemeClr val="accent1"/>
              </a:solidFill>
            </a:endParaRPr>
          </a:p>
          <a:p>
            <a:r>
              <a:rPr lang="fr-FR" sz="1200" b="1" dirty="0">
                <a:solidFill>
                  <a:schemeClr val="accent6"/>
                </a:solidFill>
              </a:rPr>
              <a:t>• Pavillon 3 </a:t>
            </a:r>
            <a:r>
              <a:rPr lang="fr-FR" sz="1200" dirty="0">
                <a:solidFill>
                  <a:schemeClr val="accent6"/>
                </a:solidFill>
              </a:rPr>
              <a:t>: Paul, Café de seine</a:t>
            </a:r>
          </a:p>
          <a:p>
            <a:r>
              <a:rPr lang="it-IT" sz="1200" b="1" dirty="0">
                <a:solidFill>
                  <a:schemeClr val="accent6"/>
                </a:solidFill>
              </a:rPr>
              <a:t>• Pavillon 4 </a:t>
            </a:r>
            <a:r>
              <a:rPr lang="it-IT" sz="1200" dirty="0">
                <a:solidFill>
                  <a:schemeClr val="accent6"/>
                </a:solidFill>
              </a:rPr>
              <a:t>: Japan Daily, Eccellenza, Paul</a:t>
            </a:r>
          </a:p>
          <a:p>
            <a:r>
              <a:rPr lang="fr-FR" sz="1200" b="1" dirty="0">
                <a:solidFill>
                  <a:schemeClr val="accent6"/>
                </a:solidFill>
              </a:rPr>
              <a:t>• Pavillon 7.1 </a:t>
            </a:r>
            <a:r>
              <a:rPr lang="fr-FR" sz="1200" dirty="0">
                <a:solidFill>
                  <a:schemeClr val="accent6"/>
                </a:solidFill>
              </a:rPr>
              <a:t>: Café de seine</a:t>
            </a:r>
          </a:p>
          <a:p>
            <a:r>
              <a:rPr lang="fr-FR" sz="1200" b="1" dirty="0">
                <a:solidFill>
                  <a:schemeClr val="accent6"/>
                </a:solidFill>
              </a:rPr>
              <a:t>• Pavillon 7.2 </a:t>
            </a:r>
            <a:r>
              <a:rPr lang="fr-FR" sz="1200" dirty="0">
                <a:solidFill>
                  <a:schemeClr val="accent6"/>
                </a:solidFill>
              </a:rPr>
              <a:t>: BAR du STUDIO16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428" y="224955"/>
            <a:ext cx="7568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Akzidenz Grotesk BE"/>
              </a:rPr>
              <a:t>Lunch time </a:t>
            </a:r>
            <a:r>
              <a:rPr lang="fr-FR" sz="2800" b="1" dirty="0" err="1" smtClean="0">
                <a:solidFill>
                  <a:schemeClr val="accent4">
                    <a:lumMod val="75000"/>
                  </a:schemeClr>
                </a:solidFill>
                <a:latin typeface="Akzidenz Grotesk BE"/>
              </a:rPr>
              <a:t>Ideas</a:t>
            </a:r>
            <a:endParaRPr lang="fr-FR" sz="2800" b="1" dirty="0">
              <a:solidFill>
                <a:schemeClr val="accent4">
                  <a:lumMod val="75000"/>
                </a:schemeClr>
              </a:solidFill>
              <a:latin typeface="Akzidenz Grotesk BE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 rot="17040000">
            <a:off x="6216440" y="5016097"/>
            <a:ext cx="3310235" cy="335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kzidenz Grotesk BE Bold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Welcome to EquipHotel 2016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6"/>
                </a:solidFill>
              </a:rPr>
              <a:t>/</a:t>
            </a: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137103"/>
            <a:ext cx="1038293" cy="10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H16 #Léger">
  <a:themeElements>
    <a:clrScheme name="Couleur EH16">
      <a:dk1>
        <a:srgbClr val="FFFFFF"/>
      </a:dk1>
      <a:lt1>
        <a:srgbClr val="FFFFFF"/>
      </a:lt1>
      <a:dk2>
        <a:srgbClr val="009EE0"/>
      </a:dk2>
      <a:lt2>
        <a:srgbClr val="FFFFFF"/>
      </a:lt2>
      <a:accent1>
        <a:srgbClr val="009EE0"/>
      </a:accent1>
      <a:accent2>
        <a:srgbClr val="000000"/>
      </a:accent2>
      <a:accent3>
        <a:srgbClr val="FFFFFF"/>
      </a:accent3>
      <a:accent4>
        <a:srgbClr val="E95E27"/>
      </a:accent4>
      <a:accent5>
        <a:srgbClr val="FFFFFF"/>
      </a:accent5>
      <a:accent6>
        <a:srgbClr val="000000"/>
      </a:accent6>
      <a:hlink>
        <a:srgbClr val="3F3F3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udio16">
  <a:themeElements>
    <a:clrScheme name="Couleur EH16">
      <a:dk1>
        <a:srgbClr val="FFFFFF"/>
      </a:dk1>
      <a:lt1>
        <a:srgbClr val="FFFFFF"/>
      </a:lt1>
      <a:dk2>
        <a:srgbClr val="009EE0"/>
      </a:dk2>
      <a:lt2>
        <a:srgbClr val="FFFFFF"/>
      </a:lt2>
      <a:accent1>
        <a:srgbClr val="009EE0"/>
      </a:accent1>
      <a:accent2>
        <a:srgbClr val="000000"/>
      </a:accent2>
      <a:accent3>
        <a:srgbClr val="FFFFFF"/>
      </a:accent3>
      <a:accent4>
        <a:srgbClr val="E95E27"/>
      </a:accent4>
      <a:accent5>
        <a:srgbClr val="FFFFFF"/>
      </a:accent5>
      <a:accent6>
        <a:srgbClr val="000000"/>
      </a:accent6>
      <a:hlink>
        <a:srgbClr val="3F3F3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EH16 #Léger</Template>
  <TotalTime>3030</TotalTime>
  <Words>772</Words>
  <Application>Microsoft Office PowerPoint</Application>
  <PresentationFormat>Affichage à l'écran (4:3)</PresentationFormat>
  <Paragraphs>307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Akzidenz Grotesk BE</vt:lpstr>
      <vt:lpstr>Akzidenz Grotesk BE Bold</vt:lpstr>
      <vt:lpstr>Akzidenz Grotesk BE BoldEx</vt:lpstr>
      <vt:lpstr>Akzidenz Grotesk BE Light</vt:lpstr>
      <vt:lpstr>Arial</vt:lpstr>
      <vt:lpstr>Calibri</vt:lpstr>
      <vt:lpstr>Roboto</vt:lpstr>
      <vt:lpstr>Symbol</vt:lpstr>
      <vt:lpstr>EH16 #Léger</vt:lpstr>
      <vt:lpstr>Studio16</vt:lpstr>
      <vt:lpstr>Présentation PowerPoint</vt:lpstr>
      <vt:lpstr>Présentation PowerPoint</vt:lpstr>
      <vt:lpstr>Key figures /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Batisse, Sandy (RX)</dc:creator>
  <cp:lastModifiedBy>Helene Verdet</cp:lastModifiedBy>
  <cp:revision>253</cp:revision>
  <cp:lastPrinted>2016-07-22T09:03:19Z</cp:lastPrinted>
  <dcterms:created xsi:type="dcterms:W3CDTF">2015-11-30T15:19:23Z</dcterms:created>
  <dcterms:modified xsi:type="dcterms:W3CDTF">2016-10-31T16:59:54Z</dcterms:modified>
</cp:coreProperties>
</file>